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280" r:id="rId2"/>
    <p:sldId id="293" r:id="rId3"/>
    <p:sldId id="292" r:id="rId4"/>
    <p:sldId id="261" r:id="rId5"/>
    <p:sldId id="346" r:id="rId6"/>
    <p:sldId id="347" r:id="rId7"/>
    <p:sldId id="348" r:id="rId8"/>
    <p:sldId id="349" r:id="rId9"/>
    <p:sldId id="350" r:id="rId10"/>
    <p:sldId id="351" r:id="rId11"/>
    <p:sldId id="281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17" r:id="rId21"/>
    <p:sldId id="361" r:id="rId22"/>
    <p:sldId id="362" r:id="rId23"/>
    <p:sldId id="363" r:id="rId24"/>
    <p:sldId id="364" r:id="rId25"/>
    <p:sldId id="282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283" r:id="rId48"/>
    <p:sldId id="399" r:id="rId49"/>
    <p:sldId id="400" r:id="rId50"/>
    <p:sldId id="401" r:id="rId51"/>
    <p:sldId id="402" r:id="rId52"/>
    <p:sldId id="403" r:id="rId53"/>
    <p:sldId id="284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285" r:id="rId69"/>
    <p:sldId id="320" r:id="rId70"/>
    <p:sldId id="291" r:id="rId71"/>
    <p:sldId id="341" r:id="rId72"/>
    <p:sldId id="342" r:id="rId73"/>
    <p:sldId id="343" r:id="rId74"/>
    <p:sldId id="294" r:id="rId75"/>
    <p:sldId id="344" r:id="rId76"/>
    <p:sldId id="296" r:id="rId77"/>
    <p:sldId id="345" r:id="rId78"/>
    <p:sldId id="286" r:id="rId79"/>
    <p:sldId id="404" r:id="rId80"/>
    <p:sldId id="405" r:id="rId81"/>
    <p:sldId id="406" r:id="rId82"/>
    <p:sldId id="287" r:id="rId83"/>
    <p:sldId id="407" r:id="rId84"/>
    <p:sldId id="408" r:id="rId85"/>
    <p:sldId id="290" r:id="rId86"/>
    <p:sldId id="409" r:id="rId87"/>
    <p:sldId id="410" r:id="rId88"/>
    <p:sldId id="288" r:id="rId89"/>
    <p:sldId id="313" r:id="rId90"/>
    <p:sldId id="309" r:id="rId91"/>
    <p:sldId id="412" r:id="rId92"/>
    <p:sldId id="265" r:id="rId93"/>
    <p:sldId id="310" r:id="rId94"/>
    <p:sldId id="312" r:id="rId95"/>
    <p:sldId id="413" r:id="rId96"/>
    <p:sldId id="414" r:id="rId97"/>
    <p:sldId id="415" r:id="rId98"/>
    <p:sldId id="416" r:id="rId99"/>
    <p:sldId id="417" r:id="rId100"/>
    <p:sldId id="418" r:id="rId101"/>
    <p:sldId id="308" r:id="rId102"/>
    <p:sldId id="419" r:id="rId103"/>
    <p:sldId id="311" r:id="rId104"/>
    <p:sldId id="420" r:id="rId105"/>
    <p:sldId id="314" r:id="rId106"/>
    <p:sldId id="306" r:id="rId107"/>
    <p:sldId id="421" r:id="rId108"/>
    <p:sldId id="304" r:id="rId109"/>
    <p:sldId id="422" r:id="rId110"/>
    <p:sldId id="423" r:id="rId111"/>
    <p:sldId id="424" r:id="rId112"/>
    <p:sldId id="303" r:id="rId113"/>
    <p:sldId id="425" r:id="rId114"/>
    <p:sldId id="305" r:id="rId115"/>
    <p:sldId id="307" r:id="rId116"/>
    <p:sldId id="426" r:id="rId117"/>
    <p:sldId id="315" r:id="rId118"/>
    <p:sldId id="298" r:id="rId119"/>
    <p:sldId id="427" r:id="rId120"/>
    <p:sldId id="297" r:id="rId121"/>
    <p:sldId id="428" r:id="rId122"/>
    <p:sldId id="429" r:id="rId123"/>
    <p:sldId id="430" r:id="rId124"/>
    <p:sldId id="302" r:id="rId125"/>
    <p:sldId id="431" r:id="rId126"/>
    <p:sldId id="301" r:id="rId127"/>
    <p:sldId id="432" r:id="rId128"/>
    <p:sldId id="300" r:id="rId129"/>
    <p:sldId id="433" r:id="rId130"/>
    <p:sldId id="434" r:id="rId131"/>
    <p:sldId id="299" r:id="rId132"/>
    <p:sldId id="435" r:id="rId133"/>
    <p:sldId id="436" r:id="rId134"/>
    <p:sldId id="437" r:id="rId135"/>
    <p:sldId id="438" r:id="rId136"/>
    <p:sldId id="295" r:id="rId137"/>
    <p:sldId id="289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18" r:id="rId147"/>
    <p:sldId id="319" r:id="rId148"/>
    <p:sldId id="411" r:id="rId149"/>
    <p:sldId id="316" r:id="rId150"/>
    <p:sldId id="352" r:id="rId151"/>
    <p:sldId id="365" r:id="rId152"/>
    <p:sldId id="326" r:id="rId153"/>
    <p:sldId id="396" r:id="rId154"/>
    <p:sldId id="395" r:id="rId155"/>
    <p:sldId id="397" r:id="rId156"/>
    <p:sldId id="398" r:id="rId157"/>
    <p:sldId id="322" r:id="rId158"/>
    <p:sldId id="321" r:id="rId159"/>
    <p:sldId id="325" r:id="rId160"/>
    <p:sldId id="324" r:id="rId161"/>
    <p:sldId id="323" r:id="rId162"/>
  </p:sldIdLst>
  <p:sldSz cx="9906000" cy="6858000" type="A4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DE569A-98A5-4CD8-9FB8-2A1828C090FC}">
          <p14:sldIdLst>
            <p14:sldId id="280"/>
            <p14:sldId id="293"/>
            <p14:sldId id="292"/>
          </p14:sldIdLst>
        </p14:section>
        <p14:section name="메인화면" id="{956900DC-987F-4725-8C04-AF19610474EF}">
          <p14:sldIdLst>
            <p14:sldId id="261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시스템관리" id="{4DC1EB9D-510D-4DE2-81B7-26A04B42D3BA}">
          <p14:sldIdLst>
            <p14:sldId id="28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17"/>
            <p14:sldId id="361"/>
            <p14:sldId id="362"/>
            <p14:sldId id="363"/>
            <p14:sldId id="364"/>
          </p14:sldIdLst>
        </p14:section>
        <p14:section name="기준정보관리" id="{56AB8CB0-7B03-4725-9730-E7F5B51FB236}">
          <p14:sldIdLst>
            <p14:sldId id="282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  <p14:section name="작업지시관리" id="{897DFB8C-D859-4CB5-96D2-37515D20FFC6}">
          <p14:sldIdLst>
            <p14:sldId id="283"/>
            <p14:sldId id="399"/>
            <p14:sldId id="400"/>
            <p14:sldId id="401"/>
            <p14:sldId id="402"/>
            <p14:sldId id="403"/>
          </p14:sldIdLst>
        </p14:section>
        <p14:section name="실적 관리" id="{601A5222-C1B0-4839-9F94-EF4EC2064D77}">
          <p14:sldIdLst>
            <p14:sldId id="284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품질관리" id="{4E77E14E-59B9-42ED-8E65-18847077C426}">
          <p14:sldIdLst>
            <p14:sldId id="285"/>
            <p14:sldId id="320"/>
            <p14:sldId id="291"/>
            <p14:sldId id="341"/>
            <p14:sldId id="342"/>
            <p14:sldId id="343"/>
            <p14:sldId id="294"/>
            <p14:sldId id="344"/>
            <p14:sldId id="296"/>
            <p14:sldId id="345"/>
          </p14:sldIdLst>
        </p14:section>
        <p14:section name="일지관리" id="{5C6509B2-D1DD-4F0D-8D98-B6D00314DFCC}">
          <p14:sldIdLst>
            <p14:sldId id="286"/>
            <p14:sldId id="404"/>
            <p14:sldId id="405"/>
            <p14:sldId id="406"/>
          </p14:sldIdLst>
        </p14:section>
        <p14:section name="분석관리" id="{6FBA8A62-837E-47B9-9F66-A9000BE63F45}">
          <p14:sldIdLst>
            <p14:sldId id="287"/>
            <p14:sldId id="407"/>
            <p14:sldId id="408"/>
          </p14:sldIdLst>
        </p14:section>
        <p14:section name="금형관리" id="{E6801244-594A-40C6-B067-745916C01C4B}">
          <p14:sldIdLst>
            <p14:sldId id="290"/>
            <p14:sldId id="409"/>
            <p14:sldId id="410"/>
          </p14:sldIdLst>
        </p14:section>
        <p14:section name="현장운영" id="{9221ACA0-C4E6-4E0F-B311-FEA85FEE123C}">
          <p14:sldIdLst>
            <p14:sldId id="288"/>
            <p14:sldId id="313"/>
            <p14:sldId id="309"/>
            <p14:sldId id="412"/>
            <p14:sldId id="265"/>
            <p14:sldId id="310"/>
            <p14:sldId id="312"/>
            <p14:sldId id="413"/>
            <p14:sldId id="414"/>
            <p14:sldId id="415"/>
            <p14:sldId id="416"/>
            <p14:sldId id="417"/>
            <p14:sldId id="418"/>
            <p14:sldId id="308"/>
            <p14:sldId id="419"/>
            <p14:sldId id="311"/>
            <p14:sldId id="420"/>
            <p14:sldId id="314"/>
            <p14:sldId id="306"/>
            <p14:sldId id="421"/>
            <p14:sldId id="304"/>
            <p14:sldId id="422"/>
            <p14:sldId id="423"/>
            <p14:sldId id="424"/>
            <p14:sldId id="303"/>
            <p14:sldId id="425"/>
            <p14:sldId id="305"/>
            <p14:sldId id="307"/>
            <p14:sldId id="426"/>
            <p14:sldId id="315"/>
            <p14:sldId id="298"/>
            <p14:sldId id="427"/>
            <p14:sldId id="297"/>
            <p14:sldId id="428"/>
            <p14:sldId id="429"/>
            <p14:sldId id="430"/>
            <p14:sldId id="302"/>
            <p14:sldId id="431"/>
            <p14:sldId id="301"/>
            <p14:sldId id="432"/>
            <p14:sldId id="300"/>
            <p14:sldId id="433"/>
            <p14:sldId id="434"/>
            <p14:sldId id="299"/>
            <p14:sldId id="435"/>
            <p14:sldId id="436"/>
            <p14:sldId id="437"/>
            <p14:sldId id="438"/>
            <p14:sldId id="295"/>
          </p14:sldIdLst>
        </p14:section>
        <p14:section name="웹" id="{6F32C1DE-882B-4174-96C0-438EB257AB8F}">
          <p14:sldIdLst>
            <p14:sldId id="289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18"/>
            <p14:sldId id="319"/>
            <p14:sldId id="411"/>
          </p14:sldIdLst>
        </p14:section>
        <p14:section name="ERD" id="{811F9209-D2C0-404B-9332-3389C5E0189E}">
          <p14:sldIdLst>
            <p14:sldId id="316"/>
            <p14:sldId id="352"/>
            <p14:sldId id="365"/>
            <p14:sldId id="326"/>
            <p14:sldId id="396"/>
            <p14:sldId id="395"/>
            <p14:sldId id="397"/>
            <p14:sldId id="398"/>
            <p14:sldId id="322"/>
            <p14:sldId id="321"/>
            <p14:sldId id="325"/>
            <p14:sldId id="324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7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79E"/>
    <a:srgbClr val="DBEEF4"/>
    <a:srgbClr val="EBF6F9"/>
    <a:srgbClr val="F6FBFC"/>
    <a:srgbClr val="4B77C6"/>
    <a:srgbClr val="B0C3E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165" autoAdjust="0"/>
  </p:normalViewPr>
  <p:slideViewPr>
    <p:cSldViewPr>
      <p:cViewPr varScale="1">
        <p:scale>
          <a:sx n="108" d="100"/>
          <a:sy n="108" d="100"/>
        </p:scale>
        <p:origin x="1470" y="78"/>
      </p:cViewPr>
      <p:guideLst>
        <p:guide orient="horz" pos="2880"/>
        <p:guide pos="175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30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252AF8-5CCA-440C-9B2E-FB7DC38445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AB2625-9573-466E-9802-1FE25D35E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0C602-CBA1-4602-9EFD-2EF545426A5E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F66BD-61F0-412A-AC4A-196E5B830A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7E558D-94B9-4128-9B27-4656A7A94D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80C60-C92B-4458-BB99-16520A62B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98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4B9A2-3CBF-4B9E-B8C0-718B0DFA73B7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24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325B1-A87F-4334-9D63-D20CE2026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45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75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85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68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15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06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84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1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90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33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31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7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6267" y="1259585"/>
            <a:ext cx="2934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867400" y="5109210"/>
            <a:ext cx="316992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#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CD05-FC9E-4286-99D5-B23B0D0AF83D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BD721C4F-B89B-4D28-B2A4-DB15E962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342899" y="0"/>
                </a:moveTo>
                <a:lnTo>
                  <a:pt x="0" y="0"/>
                </a:lnTo>
                <a:lnTo>
                  <a:pt x="0" y="86867"/>
                </a:lnTo>
                <a:lnTo>
                  <a:pt x="342899" y="86867"/>
                </a:lnTo>
                <a:lnTo>
                  <a:pt x="342899" y="0"/>
                </a:lnTo>
                <a:close/>
              </a:path>
            </a:pathLst>
          </a:custGeom>
          <a:solidFill>
            <a:srgbClr val="F6D257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55034" y="818388"/>
            <a:ext cx="278606" cy="86995"/>
          </a:xfrm>
          <a:custGeom>
            <a:avLst/>
            <a:gdLst/>
            <a:ahLst/>
            <a:cxnLst/>
            <a:rect l="l" t="t" r="r" b="b"/>
            <a:pathLst>
              <a:path w="342900" h="86994">
                <a:moveTo>
                  <a:pt x="0" y="86867"/>
                </a:moveTo>
                <a:lnTo>
                  <a:pt x="342899" y="86867"/>
                </a:lnTo>
                <a:lnTo>
                  <a:pt x="342899" y="0"/>
                </a:lnTo>
                <a:lnTo>
                  <a:pt x="0" y="0"/>
                </a:lnTo>
                <a:lnTo>
                  <a:pt x="0" y="86867"/>
                </a:lnTo>
                <a:close/>
              </a:path>
            </a:pathLst>
          </a:custGeom>
          <a:ln w="12192">
            <a:solidFill>
              <a:srgbClr val="F6D257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1BE56-8261-4A3F-94EE-14DECCC23EE9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슬라이드 번호 개체 틀 9">
            <a:extLst>
              <a:ext uri="{FF2B5EF4-FFF2-40B4-BE49-F238E27FC236}">
                <a16:creationId xmlns:a16="http://schemas.microsoft.com/office/drawing/2014/main" id="{900073DA-BEE6-41F7-8729-6C21B439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88668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8EFA4-29BF-4B56-98F3-7365E5240902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74DB2EC2-839A-431A-B0B9-67FE7AC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477000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6" y="6858000"/>
            <a:ext cx="9904968" cy="1270"/>
          </a:xfrm>
          <a:custGeom>
            <a:avLst/>
            <a:gdLst/>
            <a:ahLst/>
            <a:cxnLst/>
            <a:rect l="l" t="t" r="r" b="b"/>
            <a:pathLst>
              <a:path w="12190730" h="1270">
                <a:moveTo>
                  <a:pt x="0" y="1270"/>
                </a:moveTo>
                <a:lnTo>
                  <a:pt x="12190684" y="1270"/>
                </a:lnTo>
                <a:lnTo>
                  <a:pt x="12190684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7" name="bg object 17"/>
          <p:cNvSpPr/>
          <p:nvPr/>
        </p:nvSpPr>
        <p:spPr>
          <a:xfrm>
            <a:off x="618" y="6350"/>
            <a:ext cx="9906000" cy="6851650"/>
          </a:xfrm>
          <a:custGeom>
            <a:avLst/>
            <a:gdLst/>
            <a:ahLst/>
            <a:cxnLst/>
            <a:rect l="l" t="t" r="r" b="b"/>
            <a:pathLst>
              <a:path w="12192000" h="6851650">
                <a:moveTo>
                  <a:pt x="0" y="6851650"/>
                </a:moveTo>
                <a:lnTo>
                  <a:pt x="12192000" y="6851650"/>
                </a:lnTo>
                <a:lnTo>
                  <a:pt x="12192000" y="0"/>
                </a:lnTo>
                <a:lnTo>
                  <a:pt x="0" y="0"/>
                </a:lnTo>
                <a:lnTo>
                  <a:pt x="0" y="6851650"/>
                </a:lnTo>
                <a:close/>
              </a:path>
            </a:pathLst>
          </a:custGeom>
          <a:solidFill>
            <a:srgbClr val="2C4A9E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18" name="bg object 18"/>
          <p:cNvSpPr/>
          <p:nvPr/>
        </p:nvSpPr>
        <p:spPr>
          <a:xfrm>
            <a:off x="618" y="5334"/>
            <a:ext cx="9906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0" y="1777"/>
                </a:moveTo>
                <a:lnTo>
                  <a:pt x="0" y="762"/>
                </a:lnTo>
                <a:lnTo>
                  <a:pt x="799" y="0"/>
                </a:lnTo>
                <a:lnTo>
                  <a:pt x="1786" y="0"/>
                </a:lnTo>
                <a:lnTo>
                  <a:pt x="12190222" y="0"/>
                </a:lnTo>
                <a:lnTo>
                  <a:pt x="12191238" y="0"/>
                </a:lnTo>
                <a:lnTo>
                  <a:pt x="12192000" y="762"/>
                </a:lnTo>
                <a:lnTo>
                  <a:pt x="12192000" y="1777"/>
                </a:lnTo>
                <a:lnTo>
                  <a:pt x="12192000" y="6851641"/>
                </a:lnTo>
                <a:lnTo>
                  <a:pt x="12192000" y="6852627"/>
                </a:lnTo>
                <a:lnTo>
                  <a:pt x="12191238" y="6853427"/>
                </a:lnTo>
                <a:lnTo>
                  <a:pt x="12190222" y="6853427"/>
                </a:lnTo>
                <a:lnTo>
                  <a:pt x="1786" y="6853427"/>
                </a:lnTo>
                <a:lnTo>
                  <a:pt x="799" y="6853427"/>
                </a:lnTo>
                <a:lnTo>
                  <a:pt x="0" y="6852627"/>
                </a:lnTo>
                <a:lnTo>
                  <a:pt x="0" y="6851641"/>
                </a:lnTo>
                <a:lnTo>
                  <a:pt x="0" y="1777"/>
                </a:lnTo>
                <a:close/>
              </a:path>
            </a:pathLst>
          </a:custGeom>
          <a:ln w="1981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00110"/>
          </a:xfrm>
        </p:spPr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933BE-908E-48BD-A54E-9BB9C091FBA3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596AA22-9290-423A-A503-8774280B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5C69-CF7D-4B50-AE8D-5429318B7B11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2248050-7B5F-4B08-A7AA-B466B269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</a:t>
            </a:r>
            <a:endParaRPr 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4700B7E-52CD-427C-A3FC-398CE75D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5951" y="1641094"/>
            <a:ext cx="345409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553200" y="411480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F5EC-6280-44D3-8211-01653D8922E8}" type="datetime1">
              <a:rPr lang="en-US" altLang="ko-KR" smtClean="0"/>
              <a:t>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946475" y="6488668"/>
            <a:ext cx="40130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2400" b="0" i="0">
                <a:solidFill>
                  <a:srgbClr val="888888"/>
                </a:solidFill>
                <a:latin typeface="Noto Sans CJK JP Bold"/>
                <a:cs typeface="Noto Sans CJK JP Bold"/>
              </a:defRPr>
            </a:lvl1pPr>
          </a:lstStyle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‹#›</a:t>
            </a:fld>
            <a:endParaRPr lang="en-US" altLang="ko-KR" spc="12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1475">
        <a:defRPr>
          <a:latin typeface="+mn-lt"/>
          <a:ea typeface="+mn-ea"/>
          <a:cs typeface="+mn-cs"/>
        </a:defRPr>
      </a:lvl2pPr>
      <a:lvl3pPr marL="742950">
        <a:defRPr>
          <a:latin typeface="+mn-lt"/>
          <a:ea typeface="+mn-ea"/>
          <a:cs typeface="+mn-cs"/>
        </a:defRPr>
      </a:lvl3pPr>
      <a:lvl4pPr marL="1114425">
        <a:defRPr>
          <a:latin typeface="+mn-lt"/>
          <a:ea typeface="+mn-ea"/>
          <a:cs typeface="+mn-cs"/>
        </a:defRPr>
      </a:lvl4pPr>
      <a:lvl5pPr marL="1485900">
        <a:defRPr>
          <a:latin typeface="+mn-lt"/>
          <a:ea typeface="+mn-ea"/>
          <a:cs typeface="+mn-cs"/>
        </a:defRPr>
      </a:lvl5pPr>
      <a:lvl6pPr marL="1857375">
        <a:defRPr>
          <a:latin typeface="+mn-lt"/>
          <a:ea typeface="+mn-ea"/>
          <a:cs typeface="+mn-cs"/>
        </a:defRPr>
      </a:lvl6pPr>
      <a:lvl7pPr marL="2228850">
        <a:defRPr>
          <a:latin typeface="+mn-lt"/>
          <a:ea typeface="+mn-ea"/>
          <a:cs typeface="+mn-cs"/>
        </a:defRPr>
      </a:lvl7pPr>
      <a:lvl8pPr marL="2600325">
        <a:defRPr>
          <a:latin typeface="+mn-lt"/>
          <a:ea typeface="+mn-ea"/>
          <a:cs typeface="+mn-cs"/>
        </a:defRPr>
      </a:lvl8pPr>
      <a:lvl9pPr marL="2971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1.PNG"/><Relationship Id="rId4" Type="http://schemas.openxmlformats.org/officeDocument/2006/relationships/image" Target="../media/image14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53E09433-A22E-4839-AC23-EEFAD312317C}"/>
              </a:ext>
            </a:extLst>
          </p:cNvPr>
          <p:cNvSpPr txBox="1">
            <a:spLocks/>
          </p:cNvSpPr>
          <p:nvPr/>
        </p:nvSpPr>
        <p:spPr>
          <a:xfrm>
            <a:off x="2947010" y="2344925"/>
            <a:ext cx="4011980" cy="1957628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UnDinaru"/>
                <a:ea typeface="+mj-ea"/>
                <a:cs typeface="UnDinaru"/>
              </a:defRPr>
            </a:lvl1pPr>
          </a:lstStyle>
          <a:p>
            <a:pPr marL="61397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TEAM4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ko-KR" altLang="en-US" sz="2400" kern="0" spc="-232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사용자를 위한</a:t>
            </a:r>
            <a:endParaRPr lang="en-US" altLang="ko-KR" sz="2400" kern="0" spc="-232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40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 </a:t>
            </a: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USER’S</a:t>
            </a:r>
            <a:r>
              <a:rPr lang="en-US" altLang="ko-KR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marL="61397" algn="ctr" latinLnBrk="0">
              <a:spcBef>
                <a:spcPts val="85"/>
              </a:spcBef>
              <a:tabLst>
                <a:tab pos="513358" algn="l"/>
                <a:tab pos="965319" algn="l"/>
                <a:tab pos="1417280" algn="l"/>
                <a:tab pos="1869242" algn="l"/>
                <a:tab pos="2638504" algn="l"/>
                <a:tab pos="3090466" algn="l"/>
              </a:tabLst>
            </a:pPr>
            <a:r>
              <a:rPr lang="en-US" altLang="ko-KR" sz="2800" kern="0" spc="-232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            GUIDE Manual</a:t>
            </a:r>
            <a:endParaRPr lang="ko-KR" altLang="en-US" kern="0" spc="-228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E3838-E285-40CD-8727-FE8DC44C7297}"/>
              </a:ext>
            </a:extLst>
          </p:cNvPr>
          <p:cNvSpPr txBox="1"/>
          <p:nvPr/>
        </p:nvSpPr>
        <p:spPr>
          <a:xfrm>
            <a:off x="6031279" y="418813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77C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2020. 02</a:t>
            </a:r>
            <a:endParaRPr lang="ko-KR" altLang="en-US" dirty="0">
              <a:solidFill>
                <a:srgbClr val="4B77C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292F9-8BD1-44DF-9E19-9DFC6438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13E11-561C-42C6-8BF3-7397FD5E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6475" y="6331773"/>
            <a:ext cx="4013049" cy="369332"/>
          </a:xfrm>
        </p:spPr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3396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90582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목록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이미 </a:t>
            </a:r>
            <a:r>
              <a:rPr lang="ko-KR" altLang="en-US" sz="9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즐겨찾기된</a:t>
            </a: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내용을 입력할 수 없다</a:t>
            </a:r>
            <a:r>
              <a:rPr lang="en-US" altLang="ko-KR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3F5F66-8609-40EE-8BB7-6563DF6807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82" y="2032695"/>
            <a:ext cx="1943100" cy="39243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9F5E8D9-1EB1-41D9-B432-1D5A2C9301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392" y="2032695"/>
            <a:ext cx="3458885" cy="39243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7224BE0-C4B8-4763-B0F3-430D5D89632E}"/>
              </a:ext>
            </a:extLst>
          </p:cNvPr>
          <p:cNvSpPr/>
          <p:nvPr/>
        </p:nvSpPr>
        <p:spPr>
          <a:xfrm>
            <a:off x="1077272" y="26011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8D65F38-FA71-4EBE-9947-A9ADC43C1D27}"/>
              </a:ext>
            </a:extLst>
          </p:cNvPr>
          <p:cNvSpPr/>
          <p:nvPr/>
        </p:nvSpPr>
        <p:spPr>
          <a:xfrm>
            <a:off x="2408121" y="55723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E3EF911-69A8-4F52-806B-35127F76071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5B6C71A7-CECA-495A-BA9F-AA0D47863B8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BFDA971D-1B20-4804-BAB4-485C2BEBEBF2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즐겨찾기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23025-D3A6-4A60-B67D-7C65DD4E743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807996-C1F8-4168-99A3-BFB22DB37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43" y="3402038"/>
            <a:ext cx="2038350" cy="14954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9C60AC0-A202-42F4-92DC-274C04D41C9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71F4C7-21C6-48D3-9BBC-70FB5AA7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464827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품질 측정값을 등록합니다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87A7E-7530-43EF-9015-E95D6825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339807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3053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항목을 선택하면 우측 표에 선택한 항목에 해당하는 값을 표시합니다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측정한 값을 입력하고 입력버튼을 누르면 입력한 값이 현재 생산하고 있는 품질의 측정값에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측정했던 값을 선택하고 삭제버튼을 누르면 값을 삭제할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5029689-D797-4F75-9675-E5A2E2FA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6E39E6-B7AF-4E1F-A462-763814CE1221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C6EA6357-C904-48BA-9276-F2DCD4510DF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D404402-6C7E-49E4-8270-232720FE2A0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EDA5746-138B-45CB-A272-E3334C326E1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3011544-58C6-4E76-992E-EA5DF93278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9E89B1-D91B-414C-A381-C5BAB640361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980162A-83D7-4B4A-B1DD-BC8DB19BA18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품질 측정값을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5B662DAB-7784-4011-81FC-AD2BAA607243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F96A38E-47B7-49E6-AA84-54F13CA9197B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0FA48-4178-440C-A4AC-FF19A9D9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676905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0618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다음작업을 위해 건조대차를 </a:t>
            </a:r>
            <a:r>
              <a:rPr lang="ko-KR" altLang="en-US" sz="813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로딩하고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현장 마감하는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EB8373-4EED-4021-B704-0FA93C9E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51470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생산 대차 선택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93345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성형 대차를 선택하고 좌측 표에서 건조대차를 선택하고 옮겨 타기 수량을 입력 후 로딩을 누르면 우측 대차에서 언로딩 후 건조대차에 로딩됩니다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입력한 문자가 포함된 대차명을 검색합니다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DCF1DAF9-0559-4B6E-9175-8293D7D1C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467654-D1BA-4E7A-B8E3-69CC73995B57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6B369F74-EA0F-4CD9-9B3D-532D001E874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8CEC09-3ED3-43DC-975A-E86AE534D566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B3C5C14-FC5E-4B02-AB2E-74CE368FBF40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7B5ADB4-6CD5-4B73-A790-D815DC7E8F8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3CE8C8-3D53-40CC-8F9A-CA74745E8D12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CFC78E05-103D-4E12-9424-15FD7D32C206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건조대차에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성형대차에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적재된 제품을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옮겨타기하는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C432BB5-0742-4163-B562-27E5BD78050D}"/>
              </a:ext>
            </a:extLst>
          </p:cNvPr>
          <p:cNvSpPr/>
          <p:nvPr/>
        </p:nvSpPr>
        <p:spPr>
          <a:xfrm>
            <a:off x="2015287" y="372706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658060-6A15-4859-B396-880EA684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02890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430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b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 작업지시는 작업지시 현황에서 보이지 않습니다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17526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FB144-C0EA-4162-B4DA-18104FDC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446093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2AC6DF5-DB09-41A6-9C76-6263C80A7DD1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19B174-BAB2-4BC4-A3E5-8FC21CC7F56A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9F09AB-48C0-4C5E-8987-E570C8745A3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CAF223-72C4-4E92-B23A-A6CFCA51DD2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A9D8C-47BF-4E82-A6BF-1B7C3B26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7600986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4822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건조대차를 비우는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39FF8DF-834E-44D3-BE02-82464D89B419}"/>
              </a:ext>
            </a:extLst>
          </p:cNvPr>
          <p:cNvSpPr/>
          <p:nvPr/>
        </p:nvSpPr>
        <p:spPr>
          <a:xfrm>
            <a:off x="59966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CE23633-BF3A-432D-B317-F9694022F56C}"/>
              </a:ext>
            </a:extLst>
          </p:cNvPr>
          <p:cNvSpPr/>
          <p:nvPr/>
        </p:nvSpPr>
        <p:spPr>
          <a:xfrm>
            <a:off x="13382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C92D8D4-3663-49FA-9F05-8E39C479A4EB}"/>
              </a:ext>
            </a:extLst>
          </p:cNvPr>
          <p:cNvSpPr/>
          <p:nvPr/>
        </p:nvSpPr>
        <p:spPr>
          <a:xfrm>
            <a:off x="2070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3938D76-EBA3-4465-B95D-A180C0D8A3CC}"/>
              </a:ext>
            </a:extLst>
          </p:cNvPr>
          <p:cNvSpPr/>
          <p:nvPr/>
        </p:nvSpPr>
        <p:spPr>
          <a:xfrm>
            <a:off x="27098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DEB7C6-4B33-47B7-B84E-F67D6519A2FC}"/>
              </a:ext>
            </a:extLst>
          </p:cNvPr>
          <p:cNvSpPr/>
          <p:nvPr/>
        </p:nvSpPr>
        <p:spPr>
          <a:xfrm>
            <a:off x="339566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002A772-73B4-468E-A03A-196525C4F9EE}"/>
              </a:ext>
            </a:extLst>
          </p:cNvPr>
          <p:cNvSpPr/>
          <p:nvPr/>
        </p:nvSpPr>
        <p:spPr>
          <a:xfrm>
            <a:off x="4082537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B0E0E57-1B2A-4BAA-BD1E-C7C7392E0625}"/>
              </a:ext>
            </a:extLst>
          </p:cNvPr>
          <p:cNvSpPr/>
          <p:nvPr/>
        </p:nvSpPr>
        <p:spPr>
          <a:xfrm>
            <a:off x="473785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9A29BF-D6A3-453E-A0FA-016A38DB79C8}"/>
              </a:ext>
            </a:extLst>
          </p:cNvPr>
          <p:cNvSpPr/>
          <p:nvPr/>
        </p:nvSpPr>
        <p:spPr>
          <a:xfrm>
            <a:off x="5459023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D0D96E-6E90-43C6-8333-7CA2525AA37D}"/>
              </a:ext>
            </a:extLst>
          </p:cNvPr>
          <p:cNvSpPr/>
          <p:nvPr/>
        </p:nvSpPr>
        <p:spPr>
          <a:xfrm>
            <a:off x="609256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50C2B-420C-4A18-A3F8-18B9F5AE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355895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70EFEAD-DD43-4994-B67C-EEDC472C6CC2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843924-D61B-4E44-9AA8-797600CE17CD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80A1DE6-1BF5-407B-ABF8-EF001F858A5E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30E9EA7-0C6D-43AA-91A3-F003DB690C59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8FC35-211F-4CD9-97EC-7218443F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7290471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2537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건조대차와 대차에 적재된 제품을 수를 이용하여 작업지시를 생성합니다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E24C025-6F0B-41CA-B957-39126030B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62F3F2-34B1-4AAB-9DE9-2307DA35791D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FE665D24-392C-45F1-920B-AFA1D4B6AF7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9D26EB1-BE3E-432F-ACF5-5113AB4AB80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09AA9B7-73DF-4452-A71E-C0EB63A96E18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131640A6-1729-4A74-A25E-D51E13196D2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9F0BC7-1734-43F1-8D16-19A174899A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EFED2EC-4329-4CBC-A5AA-8154EA0E5A1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작업지시를 생성하는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BF825B07-0E17-4845-9A45-C1E353A31AEE}"/>
              </a:ext>
            </a:extLst>
          </p:cNvPr>
          <p:cNvSpPr/>
          <p:nvPr/>
        </p:nvSpPr>
        <p:spPr>
          <a:xfrm>
            <a:off x="5012227" y="4572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B07B4-F1EF-44A9-8493-5B9FA275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611010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4C1C00-EBCB-410A-AF64-A92212E6ADC8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19A4E1A-950D-40F7-8F2D-7548368A15D5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0AD3F5-F399-4447-9714-06964D0718F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F7893D-53FB-4812-84F1-9A3539864C5F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DA8CC6-718F-4A43-9C2C-6F9180603213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57AC6-8EA0-47B7-B497-1E114DEC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109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61033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27D1DFC-9BF2-401D-9B59-D866D0E8047A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FB198B-BA7E-4CC8-B9FA-6E236ED1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529546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ABF59BE-B5D7-47CA-9CBE-004B557463F9}"/>
              </a:ext>
            </a:extLst>
          </p:cNvPr>
          <p:cNvCxnSpPr>
            <a:cxnSpLocks/>
          </p:cNvCxnSpPr>
          <p:nvPr/>
        </p:nvCxnSpPr>
        <p:spPr>
          <a:xfrm flipH="1">
            <a:off x="6897291" y="3467100"/>
            <a:ext cx="5793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DC1094-28A4-4143-982F-CF8712D79B7C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9C101AE-04D3-4B48-A9BD-143C5C84EE24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4FA80C-0E16-47DF-BCD2-75F9C6D00008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9EFE7-30AF-4C5B-BEF9-AE793FF5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5736086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4F5B5C-EC17-428D-BC5B-7AEFFE98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9879"/>
            <a:ext cx="7461767" cy="377004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7154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시작하면 아래와 같이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생산중이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생산시작시간은 제일 처음 작업을 시작한 작업자의 생산시작시간으로 고정되고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생산종료시간은 어느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작업자든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종료할 때마다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22336-8AF5-458B-9036-4BFFD369318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6D6123B-C442-4921-8911-B9C4A31BB81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9B2811-8E62-466D-8083-0C0AAE7FFBC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2F73C11E-3C65-4BB7-9246-45E3E969C20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D2D2111-7102-4448-BFCC-323E0033FD7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36052-A0A7-4590-B5D8-A9CA89F1516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465DA7D4-652F-4D66-83C4-7F93E985B58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소성의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2B7978D-BD97-49E5-BE37-37F4FFF3E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b="68529"/>
          <a:stretch/>
        </p:blipFill>
        <p:spPr>
          <a:xfrm>
            <a:off x="304800" y="3292239"/>
            <a:ext cx="7029836" cy="27352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760A6175-3849-4810-8EE3-E54A631A66B1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1B679-6776-4220-91E8-38BE7358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78910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옮겨 타기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소성대차와 건조대차를 선택 후 수량 입력 후 옮겨 타기를 클릭하면 소성대차에 건조대차의 제품이 적재되며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적재실적이 등록됩니다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D2982A6-06A1-4286-8C5F-476B3AD0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D8DC3F-5B93-4876-BEA4-949B7B537E18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6F4697C-3A87-4D1C-99C5-ADA308E61B0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332B5F-972A-42CE-A6AF-A75C52B1F3A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640CF309-C73B-4BC1-80FF-C208AE502FA2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FF9E053-89BB-4D7D-BE63-E33DC66C07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01BA1B-AD63-4EBE-8007-B8FE18E7E50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8E8EB125-F4E5-4327-9C8E-11811E779BB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건조가 끝난 제품을 소성대차로 옮겨 타고 적재 실적을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F1DC242B-261E-40E1-B894-FF1FF81706A7}"/>
              </a:ext>
            </a:extLst>
          </p:cNvPr>
          <p:cNvSpPr/>
          <p:nvPr/>
        </p:nvSpPr>
        <p:spPr>
          <a:xfrm>
            <a:off x="2040687" y="3593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C636C16-333F-4D68-8809-920F67030D15}"/>
              </a:ext>
            </a:extLst>
          </p:cNvPr>
          <p:cNvSpPr/>
          <p:nvPr/>
        </p:nvSpPr>
        <p:spPr>
          <a:xfrm>
            <a:off x="2037062" y="46026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68910-6435-4DC8-AAC5-E68CC5A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8025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CED24-48A6-4187-8882-4A5DD1F7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692999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요입시각이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요출하며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요출시각이 입력됩니다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C787B1A-D8E4-4690-8FC4-0C96918E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0938BC-D493-4C41-A118-8EE6D32A7EE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B9CFE71-4A8D-4114-8862-ED68DFA06EEA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6E11980-A6FB-4D8E-8EF3-3742D99FBEB0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95B4D05-C3DA-4C34-8FF3-DB9C134E2E9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6B65450D-82A5-4A31-AD32-C5140221D8B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FC506-038F-4677-86C5-325ABFA0A23D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DB25D96-DA3B-47C4-B4A6-4A606C5140F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적재된 소성대차를 요입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요출할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4F6C39-92FE-4C6C-A3E5-59E6A0296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31497" r="17041" b="60039"/>
          <a:stretch/>
        </p:blipFill>
        <p:spPr>
          <a:xfrm>
            <a:off x="141782" y="3429000"/>
            <a:ext cx="6081294" cy="30722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F0C9983-69E0-45F0-AA7B-947F897026D3}"/>
              </a:ext>
            </a:extLst>
          </p:cNvPr>
          <p:cNvSpPr/>
          <p:nvPr/>
        </p:nvSpPr>
        <p:spPr>
          <a:xfrm>
            <a:off x="61722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98140C-87B8-4BDB-9D61-FA3D3E244E0E}"/>
              </a:ext>
            </a:extLst>
          </p:cNvPr>
          <p:cNvSpPr/>
          <p:nvPr/>
        </p:nvSpPr>
        <p:spPr>
          <a:xfrm>
            <a:off x="6168575" y="41432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89E054-BF77-492E-9593-8DF1BD4B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6974609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비우기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소성대차로 제품을 구웠지만 문제가 생겼을 경우 문제가 있는 제품을 비웁니다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2430656-608E-4231-9C6F-A667A11A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80493-E115-4D20-B330-07493E286AE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25BA2EA-3167-4DBF-B49E-990F973A37A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7E70DD-2F83-4FA6-8101-30DC285BE2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C2D9E3EF-DCA7-4C9D-80E5-0B378723CA3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9CE21E1-F225-435F-8FA0-7EE14C33F6C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6D3B80-FF61-45BC-8923-01F3068C414F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1330B8F7-E590-43B3-A1CC-3F316D91E42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소성에 실패한 소성대차를 비울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98DF334-582A-45CA-A514-010FB9EDF713}"/>
              </a:ext>
            </a:extLst>
          </p:cNvPr>
          <p:cNvSpPr/>
          <p:nvPr/>
        </p:nvSpPr>
        <p:spPr>
          <a:xfrm>
            <a:off x="6172200" y="285734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B1F769-2BB5-4B8F-B185-28B13995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03097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4EE0788-52B2-4DB4-B9DB-3A169DB28C05}"/>
              </a:ext>
            </a:extLst>
          </p:cNvPr>
          <p:cNvCxnSpPr>
            <a:cxnSpLocks/>
          </p:cNvCxnSpPr>
          <p:nvPr/>
        </p:nvCxnSpPr>
        <p:spPr>
          <a:xfrm flipH="1">
            <a:off x="6903086" y="3467100"/>
            <a:ext cx="1" cy="186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20085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성형에서 생산한 대차를 가져와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소성을 실행한 후 작업을 끝내는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 실적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0C7CE-9D92-4718-A89E-3F45DD8AFDEF}"/>
              </a:ext>
            </a:extLst>
          </p:cNvPr>
          <p:cNvSpPr/>
          <p:nvPr/>
        </p:nvSpPr>
        <p:spPr>
          <a:xfrm>
            <a:off x="336383" y="2555984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1323881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2238281" y="233427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성형 작업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4BEDEC-64B2-4ECA-A7DA-0B9AF970B3D4}"/>
              </a:ext>
            </a:extLst>
          </p:cNvPr>
          <p:cNvCxnSpPr>
            <a:cxnSpLocks/>
          </p:cNvCxnSpPr>
          <p:nvPr/>
        </p:nvCxnSpPr>
        <p:spPr>
          <a:xfrm flipV="1">
            <a:off x="5867400" y="2895542"/>
            <a:ext cx="0" cy="304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38810" y="29718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FBE24E-C0ED-4E3F-88BF-BA77913B9CB9}"/>
              </a:ext>
            </a:extLst>
          </p:cNvPr>
          <p:cNvSpPr/>
          <p:nvPr/>
        </p:nvSpPr>
        <p:spPr>
          <a:xfrm>
            <a:off x="5437359" y="236214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비우기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162675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03825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8800" y="3355835"/>
              <a:ext cx="533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문제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2343207" y="25559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대차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6E28C3-FC17-4FA1-AA5B-C0E42E3ECF69}"/>
              </a:ext>
            </a:extLst>
          </p:cNvPr>
          <p:cNvSpPr txBox="1"/>
          <p:nvPr/>
        </p:nvSpPr>
        <p:spPr>
          <a:xfrm>
            <a:off x="317245" y="4046884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643398-0BA7-4E88-B785-535548F5D4A0}"/>
              </a:ext>
            </a:extLst>
          </p:cNvPr>
          <p:cNvSpPr/>
          <p:nvPr/>
        </p:nvSpPr>
        <p:spPr>
          <a:xfrm>
            <a:off x="6452571" y="3853733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88CFE7-4D08-4E9F-88E5-62217F544D93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42DEAA-E5FF-43D3-A1F0-1CC37C7AB8AB}"/>
              </a:ext>
            </a:extLst>
          </p:cNvPr>
          <p:cNvSpPr/>
          <p:nvPr/>
        </p:nvSpPr>
        <p:spPr>
          <a:xfrm>
            <a:off x="6465634" y="4526589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F4B2A-E2EE-470F-AB45-4E2C2115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17185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00A201-2567-4C6E-9DA5-FB5865E625D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94B07D-66E3-49B9-98DA-8C9733378DC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CD749-9CDF-4340-8FA9-76C0C03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98909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63618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팔래트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팔레트를 생성하는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버튼이다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7B8B9DB-7BAF-4596-B038-66FC8F1B3E34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1D59BB-AE35-4EE6-87C2-CF6254F45C37}"/>
              </a:ext>
            </a:extLst>
          </p:cNvPr>
          <p:cNvSpPr/>
          <p:nvPr/>
        </p:nvSpPr>
        <p:spPr>
          <a:xfrm>
            <a:off x="13716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7D646C6-D2AC-4904-816B-E622F13C4FB7}"/>
              </a:ext>
            </a:extLst>
          </p:cNvPr>
          <p:cNvSpPr/>
          <p:nvPr/>
        </p:nvSpPr>
        <p:spPr>
          <a:xfrm>
            <a:off x="2104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7967FC3-7F00-40EA-8D33-0477F38AD05A}"/>
              </a:ext>
            </a:extLst>
          </p:cNvPr>
          <p:cNvSpPr/>
          <p:nvPr/>
        </p:nvSpPr>
        <p:spPr>
          <a:xfrm>
            <a:off x="27432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85C9E6E-3017-491C-8755-ECB6D9A80A44}"/>
              </a:ext>
            </a:extLst>
          </p:cNvPr>
          <p:cNvSpPr/>
          <p:nvPr/>
        </p:nvSpPr>
        <p:spPr>
          <a:xfrm>
            <a:off x="3429000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B011F4E-05A8-4D04-A88B-7184F7255497}"/>
              </a:ext>
            </a:extLst>
          </p:cNvPr>
          <p:cNvSpPr/>
          <p:nvPr/>
        </p:nvSpPr>
        <p:spPr>
          <a:xfrm>
            <a:off x="4115868" y="4640793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60948E-E880-46FF-998C-01A85F68C385}"/>
              </a:ext>
            </a:extLst>
          </p:cNvPr>
          <p:cNvSpPr/>
          <p:nvPr/>
        </p:nvSpPr>
        <p:spPr>
          <a:xfrm>
            <a:off x="4771188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3A42D8E-6FC8-41B2-88DE-C93D7D49D2E3}"/>
              </a:ext>
            </a:extLst>
          </p:cNvPr>
          <p:cNvSpPr/>
          <p:nvPr/>
        </p:nvSpPr>
        <p:spPr>
          <a:xfrm>
            <a:off x="549235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574AC07-BB85-4B60-864B-76E5A1FFD4D9}"/>
              </a:ext>
            </a:extLst>
          </p:cNvPr>
          <p:cNvSpPr/>
          <p:nvPr/>
        </p:nvSpPr>
        <p:spPr>
          <a:xfrm>
            <a:off x="6125899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2E9C2-373C-4770-991A-C58E736A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223860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184B350-0E60-433C-9867-2C399204E9DE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993140-ED3E-4EB1-A096-7386C1D168CD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9DD3C4-44FA-447E-BB8A-7DF8535B847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E13230-9370-476C-AF44-364DE78B8A9B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3BE58-E70C-49BA-A70C-CA59ACD0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119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1260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867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그룹에 화면권한을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권한을 정의한다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사용자 그룹 권한을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EX)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홍길동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관리부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그룹에 화면권한 부여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CRUD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권한 부여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60D109-7EF1-48A9-9489-9DEE79D3E873}"/>
              </a:ext>
            </a:extLst>
          </p:cNvPr>
          <p:cNvSpPr/>
          <p:nvPr/>
        </p:nvSpPr>
        <p:spPr>
          <a:xfrm>
            <a:off x="374947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C8B06E-2EB5-4425-9AAF-1B13B0A5C36F}"/>
              </a:ext>
            </a:extLst>
          </p:cNvPr>
          <p:cNvSpPr/>
          <p:nvPr/>
        </p:nvSpPr>
        <p:spPr>
          <a:xfrm>
            <a:off x="4880291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사용자에게 그룹권한 부여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E6E3B9-8808-4948-AC85-7A489C892627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3533062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6095D-CD28-4848-812B-78C611F1EC0D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4663877" y="3773811"/>
            <a:ext cx="216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7575652B-DC2C-4A22-928F-36CE103F01AA}"/>
              </a:ext>
            </a:extLst>
          </p:cNvPr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5350640B-8D77-4F24-85CD-9F8CF2753BAB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B5A77-44C6-4EDC-B222-24AE1CF8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10206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생성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값을 더블클릭하고 선택 후 포장 작업지시를 생성할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0B19ECA-8774-4E44-87D1-9BBD5313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74BD75-C629-457F-BF12-FD36F4D7795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E6EC234F-7F24-4B4D-8F06-DD178A18A510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487BB3-55BD-4930-84AE-F92997C64298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EDAB57EC-E43E-46BA-8FFD-F6FBA163E3A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F5426CFE-EFEE-440D-9E8E-6D5014F4EC22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B4B36D-BC35-44BC-A134-39B68EABEB9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3DF7FF7-41EC-4D46-945F-28B82970D3A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7A61AF1-37DA-4DE6-B5C3-C5F4B4288720}"/>
              </a:ext>
            </a:extLst>
          </p:cNvPr>
          <p:cNvSpPr/>
          <p:nvPr/>
        </p:nvSpPr>
        <p:spPr>
          <a:xfrm>
            <a:off x="5012227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FCE84-A5A6-470E-B473-4C5390E2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3768595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FE8C7B5-6636-4DCB-A140-C04F27143F43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BDCF645-8422-4C19-89E3-AECF61E217E0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9FEA68-26EC-4D65-AF40-092E5560C31B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B2E54D9-F785-4CFC-B0CB-1F7A4B4BE4D5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EEEF3-7960-4229-8B31-57D7FA2041C1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4B2C1-F7BB-4F6D-87A6-E47652C4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1734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8F35446-B0B1-45BD-87EF-99F4B81F9BED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232B84-974B-488B-8306-F387C5EA3044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A4DD9F-4121-4CE5-81E7-6A65DF474E4E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146BE2-E0EE-46F0-95EE-8058AD08B6C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D01A1-69E0-4BFC-B3F2-95BADB04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048554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5678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작업을 시작합니다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528754B3-CF6B-436B-B3BA-BA105BCC14BE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205F4-328C-4A8E-9CE4-AFACE6A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238741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5615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이미 생성되었던 팔레트를 선택해 인쇄하거나 새로운 팔레트 번호로 팔레트를 인쇄합니다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 생성되었던 팔레트일 경우 수량만 증가시킵니다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CE0E456-2611-4B50-961F-A2A25006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F9280C-FD30-4F09-B4A2-86CB31F53D5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068E94D6-A26D-41E0-9816-D7A87CC1BDB1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6EAB2AD-819E-4EF7-8A17-2B4CAC42036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CF7C869-3DFF-420B-903F-452E1CE7921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50688366-2F7A-4D75-89BC-E77C3F4D37E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D7A137-6C5A-4486-9A95-55C8AC0B7733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DCC15281-218A-433F-9515-24254F9139F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팔레트를 생성할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A5A07571-5FC5-4A7B-A042-C2C463E955EB}"/>
              </a:ext>
            </a:extLst>
          </p:cNvPr>
          <p:cNvSpPr/>
          <p:nvPr/>
        </p:nvSpPr>
        <p:spPr>
          <a:xfrm>
            <a:off x="5012227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01AE7-D962-44F9-B82A-376265F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498195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9B3A83-2299-498F-BB8B-82CEAF8C0147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D27D28-E9EB-4ADC-A7A9-56272BDACF55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CD1273-4391-4B1E-B36D-D3B8E8C0886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52B795-B7C3-417A-B44B-34A31AD3AFA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8EA49-C400-4908-9E01-F6E74995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2376395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바코드 재발행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재발행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바코드만 재발행 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생성되었던 팔레트를 더블 클릭해 선택 후 팔레트를 삭제할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C31584-9147-4884-9BBE-AFF1B12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E78820-2A4A-442C-952E-5EE4E3BFA356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B9B400FE-4C45-4C2E-BAA2-ACAF2788A80D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14DED3D-5F83-4E82-B603-658F68C8AE4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0CC6B19-FD27-4028-ACBC-A5299CA39644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025F6DE-B743-454D-B54C-23579F3DECE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96730E-5389-48A9-94ED-EE666310D60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1653831-74C6-46F1-9134-56689FD3EDD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포장의 팔레트 바코드를 재발행 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1547054-A419-4466-A57E-01DA2CCC0313}"/>
              </a:ext>
            </a:extLst>
          </p:cNvPr>
          <p:cNvSpPr/>
          <p:nvPr/>
        </p:nvSpPr>
        <p:spPr>
          <a:xfrm>
            <a:off x="5012227" y="423850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804818D-4713-4199-A287-C8DE80E280C1}"/>
              </a:ext>
            </a:extLst>
          </p:cNvPr>
          <p:cNvSpPr/>
          <p:nvPr/>
        </p:nvSpPr>
        <p:spPr>
          <a:xfrm>
            <a:off x="5012227" y="4684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2F824-F843-43E5-8038-F9451A74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563675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1B121EF-430C-4CB1-997F-35E64D7EFE3B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  <a:solidFill>
            <a:schemeClr val="bg1">
              <a:lumMod val="85000"/>
            </a:schemeClr>
          </a:solidFill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38C68-71C3-4113-AE80-DF9E17A82EFA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C419E-18FF-4515-B981-66D7F962E9D4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377991-E48A-4D3E-A6AB-BA406A3481CF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944EE-0293-4963-98EC-965E28A1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569198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언로딩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77956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소성에서 제작한 제품들을 적재한 대차를 선택해 언로딩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생성된 팔레트 수를 확인합니다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대차의 제품이 문제가 있을 경우 모두 비울 수 있는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3C42922-D065-4E7C-8E89-814A5CAC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4E5CC0-03FF-47C9-B0F0-385C5E35CE2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272025A2-710F-4BC9-B701-8DBF70D3AF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A666101-A11E-4944-96DE-A061D93E8202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96FB9C66-C471-497E-8148-B802188FA73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3002BD3C-4814-47E9-88F6-92C213F45DA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F897F2-0334-4641-BB01-599AF23D9D08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E802E9B0-32FD-4374-8B08-30C5DE75992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소성대차의 제품을 언로딩 하면서 포장하는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00F5D11-535C-49B5-826F-CDE82E3D5DF0}"/>
              </a:ext>
            </a:extLst>
          </p:cNvPr>
          <p:cNvSpPr/>
          <p:nvPr/>
        </p:nvSpPr>
        <p:spPr>
          <a:xfrm>
            <a:off x="5012227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78E441E-82A9-4D83-A985-7C745A2F8FB4}"/>
              </a:ext>
            </a:extLst>
          </p:cNvPr>
          <p:cNvSpPr/>
          <p:nvPr/>
        </p:nvSpPr>
        <p:spPr>
          <a:xfrm>
            <a:off x="5012227" y="46886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DB8BC-F201-4338-9EF9-317506AB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100782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7D290-1958-4804-9462-4260E8D32A80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8CA61C-987D-4CBF-AA8E-40EADB3AFD16}"/>
              </a:ext>
            </a:extLst>
          </p:cNvPr>
          <p:cNvSpPr txBox="1"/>
          <p:nvPr/>
        </p:nvSpPr>
        <p:spPr>
          <a:xfrm>
            <a:off x="317245" y="4310390"/>
            <a:ext cx="3745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**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작업은 성형 공정의 작업과 같으니 생략합니다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B0D3DA-EB88-49C2-ADAB-2E1EF3123502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0E0CB89-3DE3-45EF-A007-74D08677FBAC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1F1BCC-6F79-4DCE-8D6C-21BFA18D4C59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26642-F486-4E5F-A5E7-69C67376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129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0211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그룹관리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570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0397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저장된 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보여지며 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ko-KR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사용여부를 변경할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256A7F-7F78-42F8-B20D-5128FEFC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4397"/>
            <a:ext cx="7473725" cy="453657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E738281E-BDB9-45EF-9646-96340F29860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DDC15D1-2D5F-47C3-812C-0F5C6E24C17C}"/>
              </a:ext>
            </a:extLst>
          </p:cNvPr>
          <p:cNvSpPr/>
          <p:nvPr/>
        </p:nvSpPr>
        <p:spPr>
          <a:xfrm>
            <a:off x="67056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17DE1E-E403-4733-B298-FE20BC82FAB2}"/>
              </a:ext>
            </a:extLst>
          </p:cNvPr>
          <p:cNvSpPr/>
          <p:nvPr/>
        </p:nvSpPr>
        <p:spPr>
          <a:xfrm>
            <a:off x="2027987" y="56103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816C0-F308-4DC0-B799-92D223D280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624747-051D-4082-A6C9-D5C9CE3E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787538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FFF068-85E6-43C2-9291-50A1E4D819C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14C4C-FA5A-4BBF-B0F1-07728683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386388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입고등록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40767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바코드 리더기를 연결해 자동으로 입력하거나 찾기로 팔레트를 검색하여 선택하여서 클릭하면 입력된 팔레트가 입고됩니다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9DD17B5-C170-4B41-AE69-16712D39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D28FB7-631A-44D2-B815-8A134AAD9820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5B73870D-4C8C-46C1-AA4E-79F13A0CF729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43B6604-BA93-4A23-A280-2978910FDF53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A7EF3CE-481D-418C-B088-949611BC6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1BD9C1A-0675-479A-B8BD-D1E444AB0115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0D2204-1FB5-4C4C-97B3-8F3A0F139F7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1CFE400-4293-4746-B566-3D0D31B9C87C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팔레트에 포장된 상자를 창고에 입고하는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E0D6133-9F09-4352-8104-20BD25E49581}"/>
              </a:ext>
            </a:extLst>
          </p:cNvPr>
          <p:cNvSpPr/>
          <p:nvPr/>
        </p:nvSpPr>
        <p:spPr>
          <a:xfrm>
            <a:off x="5012227" y="4724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099D4-A95C-4993-8A31-AFE57CCC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6509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15F7F8-77D1-4D2D-AF6B-D47EFA2BA192}"/>
              </a:ext>
            </a:extLst>
          </p:cNvPr>
          <p:cNvCxnSpPr>
            <a:cxnSpLocks/>
          </p:cNvCxnSpPr>
          <p:nvPr/>
        </p:nvCxnSpPr>
        <p:spPr>
          <a:xfrm flipH="1">
            <a:off x="6903085" y="3467100"/>
            <a:ext cx="1" cy="255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84DE57-88DB-4AE9-B206-1BAB1980E436}"/>
              </a:ext>
            </a:extLst>
          </p:cNvPr>
          <p:cNvCxnSpPr>
            <a:cxnSpLocks/>
          </p:cNvCxnSpPr>
          <p:nvPr/>
        </p:nvCxnSpPr>
        <p:spPr>
          <a:xfrm flipH="1">
            <a:off x="734604" y="2822684"/>
            <a:ext cx="10464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762000" y="2739451"/>
            <a:ext cx="0" cy="754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7030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적재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소성에서 생산한 제품을 담은 대차를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가져와 포장한 후 입고하고 작업을 종료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하는 프로세스 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233791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6440091" y="382647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입고 등록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440091" y="318087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17245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452571" y="4495800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323881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17245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209018" y="234840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적재</a:t>
            </a:r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소성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98E99-C32A-4023-84CC-702A741DAE8C}"/>
              </a:ext>
            </a:extLst>
          </p:cNvPr>
          <p:cNvSpPr txBox="1"/>
          <p:nvPr/>
        </p:nvSpPr>
        <p:spPr>
          <a:xfrm>
            <a:off x="5667221" y="3653996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B1D723-5CFE-4E3F-ADF1-64CCB9C1A219}"/>
              </a:ext>
            </a:extLst>
          </p:cNvPr>
          <p:cNvSpPr txBox="1"/>
          <p:nvPr/>
        </p:nvSpPr>
        <p:spPr>
          <a:xfrm>
            <a:off x="6204850" y="342900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4E5FAE-4496-4554-9CFF-44BF7173A635}"/>
              </a:ext>
            </a:extLst>
          </p:cNvPr>
          <p:cNvGrpSpPr/>
          <p:nvPr/>
        </p:nvGrpSpPr>
        <p:grpSpPr>
          <a:xfrm>
            <a:off x="5446000" y="3200400"/>
            <a:ext cx="920775" cy="533400"/>
            <a:chOff x="5403825" y="3200400"/>
            <a:chExt cx="920775" cy="533400"/>
          </a:xfrm>
        </p:grpSpPr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2BA2DF33-30EB-49BC-B439-96C5C20533D1}"/>
                </a:ext>
              </a:extLst>
            </p:cNvPr>
            <p:cNvSpPr/>
            <p:nvPr/>
          </p:nvSpPr>
          <p:spPr>
            <a:xfrm>
              <a:off x="5403825" y="3200400"/>
              <a:ext cx="920775" cy="533400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A7502D-3BAC-417A-9B7A-18F9720ECC48}"/>
                </a:ext>
              </a:extLst>
            </p:cNvPr>
            <p:cNvSpPr txBox="1"/>
            <p:nvPr/>
          </p:nvSpPr>
          <p:spPr>
            <a:xfrm>
              <a:off x="5632804" y="3269736"/>
              <a:ext cx="59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팔레트 부족</a:t>
              </a:r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?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308709-563A-4C35-AADF-900797B305DD}"/>
              </a:ext>
            </a:extLst>
          </p:cNvPr>
          <p:cNvSpPr/>
          <p:nvPr/>
        </p:nvSpPr>
        <p:spPr>
          <a:xfrm>
            <a:off x="1323881" y="255158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소성대차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866983-771F-47CF-9F2E-3D5B6AD69988}"/>
              </a:ext>
            </a:extLst>
          </p:cNvPr>
          <p:cNvSpPr/>
          <p:nvPr/>
        </p:nvSpPr>
        <p:spPr>
          <a:xfrm>
            <a:off x="4400515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언로딩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09E1D9-1461-4BCD-8E7E-F97AA5ADA176}"/>
              </a:ext>
            </a:extLst>
          </p:cNvPr>
          <p:cNvSpPr/>
          <p:nvPr/>
        </p:nvSpPr>
        <p:spPr>
          <a:xfrm>
            <a:off x="3356982" y="318759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팔레트 재발행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966FA41-A40A-444D-8FBB-34BF709C3A85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>
            <a:off x="4350723" y="2178193"/>
            <a:ext cx="58" cy="3111273"/>
          </a:xfrm>
          <a:prstGeom prst="bentConnector3">
            <a:avLst>
              <a:gd name="adj1" fmla="val 6460482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EEF9BF-6B01-4938-ADC8-C666BED8C1FE}"/>
              </a:ext>
            </a:extLst>
          </p:cNvPr>
          <p:cNvSpPr/>
          <p:nvPr/>
        </p:nvSpPr>
        <p:spPr>
          <a:xfrm>
            <a:off x="6465634" y="5199445"/>
            <a:ext cx="90192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E3C90-A381-44D8-87F3-3C4A07F5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021071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675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632994" y="46407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5CC0E5-FE77-4FCB-8263-5DC73FA8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515652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17A9D17-012E-431B-BA6D-BA4FC73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33177"/>
            <a:ext cx="7463903" cy="377112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3783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현장 마감합니다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E0FA3-7225-43F0-825C-130689A054BE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6AAA646-E778-4770-958C-64AA4075665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BA33F0-AD16-4AA6-A73F-C5AE9823EEA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F944875-230E-4609-958E-176DADF8314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37E4829-4691-4C78-9101-1A51C20759C9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A20A-58EF-45BC-9483-D051D1F7320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F88E1BFA-702F-4DDC-82DF-88CE4D4CD31A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현황을 볼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5F3AB25-BD69-4226-BBB0-7F3E94ED1B35}"/>
              </a:ext>
            </a:extLst>
          </p:cNvPr>
          <p:cNvSpPr/>
          <p:nvPr/>
        </p:nvSpPr>
        <p:spPr>
          <a:xfrm>
            <a:off x="1319795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1C49D1-23DB-4F85-A8BD-82914F06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119449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CF96C0-D894-4803-86E3-B5E3BB2A2129}"/>
              </a:ext>
            </a:extLst>
          </p:cNvPr>
          <p:cNvCxnSpPr>
            <a:cxnSpLocks/>
          </p:cNvCxnSpPr>
          <p:nvPr/>
        </p:nvCxnSpPr>
        <p:spPr>
          <a:xfrm>
            <a:off x="4137935" y="2929413"/>
            <a:ext cx="0" cy="1337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6385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등록된 비가동의 사유를 변경합니다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3693180" y="3390420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 변경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E80D8-B26F-4735-AE02-6B680E77C0B3}"/>
              </a:ext>
            </a:extLst>
          </p:cNvPr>
          <p:cNvSpPr/>
          <p:nvPr/>
        </p:nvSpPr>
        <p:spPr>
          <a:xfrm>
            <a:off x="3693180" y="274154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5E2520-500D-4F4C-9060-783A885624AD}"/>
              </a:ext>
            </a:extLst>
          </p:cNvPr>
          <p:cNvSpPr txBox="1"/>
          <p:nvPr/>
        </p:nvSpPr>
        <p:spPr>
          <a:xfrm>
            <a:off x="3664746" y="2557790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49D45-7899-4EFA-9678-0AC5DA70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563808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사유변경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9989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사유번경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시스템에서 등록된 비가동의 사유를 변경할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6A7F6D42-0D2A-441C-98DC-70F86C7B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B71700-738A-41C9-BB04-F6DDB1942F43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3479E2EE-F215-4D9C-B804-28844D1485F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94ADD68-74FE-41CE-98AA-1418898BE59F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AA58CD25-C6A5-4FE0-AFD6-90C4CADB8D8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0DD3D629-225C-4977-912C-51EB262052F3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5C6863-0CFE-40E1-9C7F-D98577639CC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22657DF1-910F-4E9E-8842-05B1F7AA5084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관리자 폼에서 등록된 비가동의 사유를 변경할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CF1215B0-C89C-4905-92C0-76D06795EE2C}"/>
              </a:ext>
            </a:extLst>
          </p:cNvPr>
          <p:cNvSpPr/>
          <p:nvPr/>
        </p:nvSpPr>
        <p:spPr>
          <a:xfrm>
            <a:off x="6477000" y="25386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97352-CF40-4D13-B0CC-882D016D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5296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F3FA464-8502-4E61-86CD-013DC9B82AB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2F8C2-0A33-4306-9D28-48F3A288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637241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749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공지사항이나 불량문의 차트조회로 이동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제품목록을 보여주며 상세정보로 이동할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메시지 모양은 현제 공지의 개수와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출력되며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종모양은 생산지시의 내용을 확인 할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제품별 판매현황을 그래프로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상세정보클릭시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상세정보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로그인할 수 있으며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sigin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옆에 사용자 명으로 변경된다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en-US" altLang="ko-KR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Spok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으로 돌아온다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BFC11-B626-4A80-ABD7-4F61110C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" y="1933242"/>
            <a:ext cx="5465548" cy="484855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A09D5138-9F71-4AC0-9D81-C3AEEB7365DB}"/>
              </a:ext>
            </a:extLst>
          </p:cNvPr>
          <p:cNvSpPr/>
          <p:nvPr/>
        </p:nvSpPr>
        <p:spPr>
          <a:xfrm>
            <a:off x="706585" y="24097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DFF7C3-B901-4CB7-8F38-4B39333EA8BE}"/>
              </a:ext>
            </a:extLst>
          </p:cNvPr>
          <p:cNvSpPr/>
          <p:nvPr/>
        </p:nvSpPr>
        <p:spPr>
          <a:xfrm>
            <a:off x="1558600" y="25279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320228-9CEF-43E6-92E0-483397674125}"/>
              </a:ext>
            </a:extLst>
          </p:cNvPr>
          <p:cNvSpPr/>
          <p:nvPr/>
        </p:nvSpPr>
        <p:spPr>
          <a:xfrm>
            <a:off x="4701427" y="21122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4CC9A-9E30-4A45-A3BC-A0525CF55A57}"/>
              </a:ext>
            </a:extLst>
          </p:cNvPr>
          <p:cNvSpPr/>
          <p:nvPr/>
        </p:nvSpPr>
        <p:spPr>
          <a:xfrm>
            <a:off x="4008407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1644B43-B2CD-48F7-9F73-20854CF350B6}"/>
              </a:ext>
            </a:extLst>
          </p:cNvPr>
          <p:cNvSpPr/>
          <p:nvPr/>
        </p:nvSpPr>
        <p:spPr>
          <a:xfrm>
            <a:off x="1722814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D00C2-B631-471F-BDF4-D4593641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823" y="1883699"/>
            <a:ext cx="1867095" cy="2743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EB97AA-E9B2-4D46-8145-6DD0B803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221" y="4107417"/>
            <a:ext cx="1934301" cy="260556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6143A6E-E361-4A00-93D0-142D9AE71C53}"/>
              </a:ext>
            </a:extLst>
          </p:cNvPr>
          <p:cNvSpPr/>
          <p:nvPr/>
        </p:nvSpPr>
        <p:spPr>
          <a:xfrm>
            <a:off x="5681424" y="197591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28853A-B5DE-467A-978D-382C1BE678A9}"/>
              </a:ext>
            </a:extLst>
          </p:cNvPr>
          <p:cNvSpPr/>
          <p:nvPr/>
        </p:nvSpPr>
        <p:spPr>
          <a:xfrm>
            <a:off x="5688790" y="41996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32CA1A-0ACD-451C-A507-E5412D7F37FC}"/>
              </a:ext>
            </a:extLst>
          </p:cNvPr>
          <p:cNvSpPr/>
          <p:nvPr/>
        </p:nvSpPr>
        <p:spPr>
          <a:xfrm>
            <a:off x="132038" y="1946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1C262-191D-42C0-B8A8-62A07EAC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48604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로그인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로그인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팝업창으로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클릭할 경우 입력한 정보로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로그인한 사용자의 이름이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웹의 메인으로 제품의 목록을 확인 할 수 있으며 로그인 및 제품별 판매현황 공지사항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차트조회화면으로 이동할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416D6-141A-4723-A01E-38C09BB4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0" y="1994663"/>
            <a:ext cx="7455366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979B9A-AD2A-4C9E-B66B-1F949E9BB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95" y="5092553"/>
            <a:ext cx="1638300" cy="428625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4B10716A-F94B-48D4-9F6E-5EB512D3A24E}"/>
              </a:ext>
            </a:extLst>
          </p:cNvPr>
          <p:cNvSpPr/>
          <p:nvPr/>
        </p:nvSpPr>
        <p:spPr>
          <a:xfrm>
            <a:off x="2847483" y="23728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A873A9A-50EC-4810-9618-6B0E2B591C1F}"/>
              </a:ext>
            </a:extLst>
          </p:cNvPr>
          <p:cNvSpPr/>
          <p:nvPr/>
        </p:nvSpPr>
        <p:spPr>
          <a:xfrm>
            <a:off x="3519737" y="479007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615C49-AF67-44C9-BE7E-DEA83168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139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260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그룹별 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그룹별 권한설정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42705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37437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 그룹목록과 선택한 사용자그룹목록에 해당하는 권한을 부여 받은 화면이 보여진다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BC1ED-9E0F-410A-A808-083E628F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37346"/>
            <a:ext cx="7455366" cy="456435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D19838A-AA42-471B-A377-EEA00581B087}"/>
              </a:ext>
            </a:extLst>
          </p:cNvPr>
          <p:cNvSpPr/>
          <p:nvPr/>
        </p:nvSpPr>
        <p:spPr>
          <a:xfrm>
            <a:off x="4720155" y="25065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9A69E-3680-45E1-BDB3-CF5D9357C1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38E840-AE76-4139-8813-C3BF62CF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777859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생산의뢰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06403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제품의 상세정보가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생산의뢰를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메인화면에서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제품의 상세목록과 생산의뢰를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023BA-1DB0-4A3A-9100-13B82DC7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80104"/>
            <a:ext cx="7440668" cy="442544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C74AECB-1CEF-4103-9368-5EBCE4601858}"/>
              </a:ext>
            </a:extLst>
          </p:cNvPr>
          <p:cNvSpPr/>
          <p:nvPr/>
        </p:nvSpPr>
        <p:spPr>
          <a:xfrm>
            <a:off x="1676400" y="268241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B2DDF63-DA8E-4054-A4C8-D61509A27F88}"/>
              </a:ext>
            </a:extLst>
          </p:cNvPr>
          <p:cNvSpPr/>
          <p:nvPr/>
        </p:nvSpPr>
        <p:spPr>
          <a:xfrm>
            <a:off x="1676400" y="4800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EF973E-51D8-47CF-A189-F70EF47D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360962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상단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상단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공지등록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공지사항의 목록을 보여주며  공지사항을 등록할 수 있는 페이지로 이동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BDD036-92D3-4494-B127-323ECF26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" y="1839160"/>
            <a:ext cx="7526183" cy="4569526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BC94BEA7-3048-477E-B67A-5EB89E28A58B}"/>
              </a:ext>
            </a:extLst>
          </p:cNvPr>
          <p:cNvSpPr/>
          <p:nvPr/>
        </p:nvSpPr>
        <p:spPr>
          <a:xfrm>
            <a:off x="2429920" y="22096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ECB4EF9-5F97-4AE1-8AAA-FC9D395930EF}"/>
              </a:ext>
            </a:extLst>
          </p:cNvPr>
          <p:cNvSpPr/>
          <p:nvPr/>
        </p:nvSpPr>
        <p:spPr>
          <a:xfrm>
            <a:off x="1276324" y="61070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0DEA6-C8D7-4246-8BFC-0F194E7F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755616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하단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하단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볼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주별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월별로 확인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공지사항을 달력으로 확인할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60858A-6D5E-40F4-90A0-AF0B4FEE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43781"/>
            <a:ext cx="7455365" cy="456490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444F77F8-B96A-4A66-A84F-E3371806ED24}"/>
              </a:ext>
            </a:extLst>
          </p:cNvPr>
          <p:cNvSpPr/>
          <p:nvPr/>
        </p:nvSpPr>
        <p:spPr>
          <a:xfrm>
            <a:off x="2687932" y="25055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35D34-A293-4EDB-91D0-A6068622EDD1}"/>
              </a:ext>
            </a:extLst>
          </p:cNvPr>
          <p:cNvSpPr/>
          <p:nvPr/>
        </p:nvSpPr>
        <p:spPr>
          <a:xfrm>
            <a:off x="6096000" y="249537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3A9623-E514-477F-9A9C-AFDBA3D6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903294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</a:t>
            </a:r>
            <a:r>
              <a:rPr lang="en-US" altLang="ko-KR" sz="1600" spc="-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detail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80782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현제공지사항의 다음공지나 이전 공지를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수정 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목록페이지로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detail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 할 수 있으며 수정이 가능하다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DC857-5A42-4982-8D1C-1C1069BC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51836"/>
            <a:ext cx="7455366" cy="1838325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2D69D0E-C23E-4352-AB88-69221AAF7C2F}"/>
              </a:ext>
            </a:extLst>
          </p:cNvPr>
          <p:cNvSpPr/>
          <p:nvPr/>
        </p:nvSpPr>
        <p:spPr>
          <a:xfrm>
            <a:off x="8382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07CCC3-6B69-4107-9B4E-6A71CB76B45E}"/>
              </a:ext>
            </a:extLst>
          </p:cNvPr>
          <p:cNvSpPr/>
          <p:nvPr/>
        </p:nvSpPr>
        <p:spPr>
          <a:xfrm>
            <a:off x="180740" y="325902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3BE9C9E-100D-4DF3-8A36-62C803322566}"/>
              </a:ext>
            </a:extLst>
          </p:cNvPr>
          <p:cNvSpPr/>
          <p:nvPr/>
        </p:nvSpPr>
        <p:spPr>
          <a:xfrm>
            <a:off x="6705600" y="207718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86B68CF-E03E-44AB-917A-1AD3A8F80B1F}"/>
              </a:ext>
            </a:extLst>
          </p:cNvPr>
          <p:cNvSpPr/>
          <p:nvPr/>
        </p:nvSpPr>
        <p:spPr>
          <a:xfrm>
            <a:off x="684682" y="32587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D58637-5874-497C-811B-38848914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485717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수정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58981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수정할 공지사항의 내용을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수정이 되며 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공지목록으로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수정할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59F87-39F6-4759-99CB-80BD2B54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79415"/>
            <a:ext cx="7446501" cy="45292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B84B6A96-F528-454E-8999-EDF10721A8C0}"/>
              </a:ext>
            </a:extLst>
          </p:cNvPr>
          <p:cNvSpPr/>
          <p:nvPr/>
        </p:nvSpPr>
        <p:spPr>
          <a:xfrm>
            <a:off x="148283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EC200E5-878F-42A3-9A15-67128CA2AB55}"/>
              </a:ext>
            </a:extLst>
          </p:cNvPr>
          <p:cNvSpPr/>
          <p:nvPr/>
        </p:nvSpPr>
        <p:spPr>
          <a:xfrm>
            <a:off x="2057400" y="56243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F70D21A-26D5-4A0F-9557-12A934624CBF}"/>
              </a:ext>
            </a:extLst>
          </p:cNvPr>
          <p:cNvSpPr/>
          <p:nvPr/>
        </p:nvSpPr>
        <p:spPr>
          <a:xfrm>
            <a:off x="577579" y="190494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31652B-EACE-4CEB-B790-67BD5EDE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758123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생산의뢰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웹 공지사항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8204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공지사항이 등록된다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목록으로 돌아간다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공지사항을 등록할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DFC1A-07B6-4742-BF8B-5A3E2136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" y="1877511"/>
            <a:ext cx="7464508" cy="4531174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385B28A-8DED-4751-B145-A6A70165A6B9}"/>
              </a:ext>
            </a:extLst>
          </p:cNvPr>
          <p:cNvSpPr/>
          <p:nvPr/>
        </p:nvSpPr>
        <p:spPr>
          <a:xfrm>
            <a:off x="1175764" y="194065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467C5CB-6A87-4E39-B480-BDC8153ED311}"/>
              </a:ext>
            </a:extLst>
          </p:cNvPr>
          <p:cNvSpPr/>
          <p:nvPr/>
        </p:nvSpPr>
        <p:spPr>
          <a:xfrm>
            <a:off x="5867400" y="606333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5131D94-AA83-486D-A2E5-609FAF6F4A80}"/>
              </a:ext>
            </a:extLst>
          </p:cNvPr>
          <p:cNvSpPr/>
          <p:nvPr/>
        </p:nvSpPr>
        <p:spPr>
          <a:xfrm>
            <a:off x="6858000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231088-49A2-438F-8BC8-0777524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829564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 이미지 등록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3718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불량명으로 불량코드를 가지고 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파일을 올릴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1CE958-6A49-4559-93FA-2FB802A0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4"/>
          <a:stretch/>
        </p:blipFill>
        <p:spPr>
          <a:xfrm>
            <a:off x="64596" y="1812900"/>
            <a:ext cx="7410926" cy="46472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B892BF-B68A-4C0F-A073-25C691BCC50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A9A9EC0-64B2-4F07-ACC8-D4E0D686114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2F004E7-E83A-4EF8-8F34-8A2CD9A453F6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41859D-AA51-410A-851E-C95886EEBE5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8C16BBB1-25FC-44A4-A5AB-5E843E4A15D3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불량이미지를 입력하고 문의하는 웹 화면</a:t>
            </a:r>
            <a:endParaRPr sz="813" dirty="0"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BDEF01-4802-40C1-99A7-37276E56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6230710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불량문의 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 이미지 등록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불량문의조회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21792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사진 업로드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파일을 다운로드 받을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내용을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56FC7C-5D22-44E6-82B8-C19649DB5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"/>
          <a:stretch/>
        </p:blipFill>
        <p:spPr>
          <a:xfrm>
            <a:off x="64596" y="1858338"/>
            <a:ext cx="7410926" cy="46018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3F9DC-F524-4EA2-842D-C9D104737E5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B296C64-C370-4F74-8119-D2396303F676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F848B53C-41E0-433C-98BF-515B3BEAF3BB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44B3D-16F8-4DF1-A4DF-C08B6EE54FB4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DCEDF103-1C04-4752-BFA1-FA3B3ABE01A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등록한 불량이미지 내역을 확인할 수 있는 웹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A112-B739-4FFC-A336-92F22174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260730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웹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 생산량 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차트조회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품목선택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13783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품목의 생산현황을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선택된 품목의 최근 일주일 동안의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4471E21-B846-48B9-B204-583580B6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8" y="1933229"/>
            <a:ext cx="6634998" cy="441998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CD376-C540-4D55-9512-52B399D3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751562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5289C28-B7DE-4A4B-B699-A14C09D2C87D}"/>
              </a:ext>
            </a:extLst>
          </p:cNvPr>
          <p:cNvSpPr txBox="1"/>
          <p:nvPr/>
        </p:nvSpPr>
        <p:spPr>
          <a:xfrm>
            <a:off x="5791798" y="535898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9B861E6-D01F-413B-AC23-F00E13C98829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BE18C-BA27-4CEB-B641-3D9F7DAB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149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31680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 그룹별 권한설정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그룹별 권한설정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46607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그룹조회시 해당 그룹의 좌측에는 권한을 받지 않은 화면이 우측에는 권한을 받은 화면이 표시됩니다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화면 목록에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삭제의 체크박스를 체크 할 경우 메인 화면에 있는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이용할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화면목록에서 선택한 화면을 추가합니다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추가 화면목록에서 선택한 화면을 제거합니다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그룹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그룹에게 화면권한을 추가하거나 삭제할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4275AD-9071-44FA-B3F5-5B300654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" y="1923514"/>
            <a:ext cx="7436940" cy="4487456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4C7EC2A-62AA-4F9C-A537-F4B1C2CFCEBC}"/>
              </a:ext>
            </a:extLst>
          </p:cNvPr>
          <p:cNvSpPr/>
          <p:nvPr/>
        </p:nvSpPr>
        <p:spPr>
          <a:xfrm>
            <a:off x="3985794" y="23753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E548F7-B654-44F6-888E-E192F7125E76}"/>
              </a:ext>
            </a:extLst>
          </p:cNvPr>
          <p:cNvSpPr/>
          <p:nvPr/>
        </p:nvSpPr>
        <p:spPr>
          <a:xfrm>
            <a:off x="3985794" y="266588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AAC7E62-ACD4-4690-9434-7F15BEC5825E}"/>
              </a:ext>
            </a:extLst>
          </p:cNvPr>
          <p:cNvSpPr/>
          <p:nvPr/>
        </p:nvSpPr>
        <p:spPr>
          <a:xfrm>
            <a:off x="3048000" y="3733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62A60E3-6A7D-49DF-8704-B4C10E4F2097}"/>
              </a:ext>
            </a:extLst>
          </p:cNvPr>
          <p:cNvSpPr/>
          <p:nvPr/>
        </p:nvSpPr>
        <p:spPr>
          <a:xfrm>
            <a:off x="30480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9BAE01-55C6-45E7-99DD-ADA3A31C0EEE}"/>
              </a:ext>
            </a:extLst>
          </p:cNvPr>
          <p:cNvSpPr/>
          <p:nvPr/>
        </p:nvSpPr>
        <p:spPr>
          <a:xfrm>
            <a:off x="5334000" y="29687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74C4D-1B5C-46E1-BEBF-5F56C7F3D62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916CF5-B977-42E0-AB22-098F8AC8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97916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0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시스템 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16" dirty="0">
                <a:latin typeface="Noto Sans CJK JP Bold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DE35C5C-C741-45D8-AA24-6F2BA9F7135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088EE-9EA7-415A-AB71-F35058A6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2" y="1299386"/>
            <a:ext cx="9542300" cy="51512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00D0C8-3409-4868-86A1-DFCE7D91835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0E8E4AF7-04B1-4D18-B26F-5B4F3D80F7F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17D4C60F-7C0D-437F-8456-5BFC5A5B77EB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8E1E044-18FF-4497-8352-1BF6DFBD52D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225F18A6-4422-4256-B489-60620D433CC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5930E-B87D-455E-A555-52C116A0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143646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기준 정보관리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ERP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ERP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26EAA4-74FF-4A17-A196-2469DC9C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320427"/>
            <a:ext cx="9746220" cy="515657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128DE0-DD8A-40AC-A9B8-E4714A7CFDF0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476A12FE-8EEB-4C31-9800-B3CD3DFC8DD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AA996544-AF94-4222-9E3A-EDF099EB28A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A71917FE-6336-48B7-960D-478C9DA5482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F98A816E-4DFA-4DCC-9638-9D99A2EDDE7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953D08-A742-4CF7-BEC1-025F46EA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416734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컴퓨터, 실내, 하얀색, 노트북이(가) 표시된 사진&#10;&#10;자동 생성된 설명">
            <a:extLst>
              <a:ext uri="{FF2B5EF4-FFF2-40B4-BE49-F238E27FC236}">
                <a16:creationId xmlns:a16="http://schemas.microsoft.com/office/drawing/2014/main" id="{E3393BC9-32C5-4FD5-85A6-2004FA3D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255552"/>
            <a:ext cx="9731520" cy="52108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277E6F-2D82-494A-A676-2705E3770BE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27EA71-78B7-4BB6-99C4-DB294EBC636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1278C90C-0460-49E3-87BC-94B4A754BA4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3" name="object 15">
              <a:extLst>
                <a:ext uri="{FF2B5EF4-FFF2-40B4-BE49-F238E27FC236}">
                  <a16:creationId xmlns:a16="http://schemas.microsoft.com/office/drawing/2014/main" id="{A526DDAF-973D-4D41-A1A3-1A4A8E81383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4" name="object 16">
                <a:extLst>
                  <a:ext uri="{FF2B5EF4-FFF2-40B4-BE49-F238E27FC236}">
                    <a16:creationId xmlns:a16="http://schemas.microsoft.com/office/drawing/2014/main" id="{51504025-F3CD-40D0-94DF-45F71DA17A3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6" name="object 17">
                <a:extLst>
                  <a:ext uri="{FF2B5EF4-FFF2-40B4-BE49-F238E27FC236}">
                    <a16:creationId xmlns:a16="http://schemas.microsoft.com/office/drawing/2014/main" id="{FC072C83-E4AA-4D9F-AEA1-FC7329B4C32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992D2-CF7D-44BB-825E-CD4E44AF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041753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분석관리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C02D386-F651-4B3D-B006-1133C94B3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" y="1399315"/>
            <a:ext cx="9787059" cy="48498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97BDBF-E70B-48BE-AB45-583CB8BD5C0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CC6A618E-26E3-479B-A231-B762A3517509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DD959A3-C9AC-45B1-950A-593BF919A202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C224FD48-2D86-4790-908E-01EFC85BB5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64470C56-67D1-4FE5-887F-BB7EB2EA348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F24665-E7B0-4BFF-8DFC-7635AA12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408030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F34B7C-04D2-4BAD-A2FE-6D4733B8A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8" y="1358393"/>
            <a:ext cx="9678774" cy="486833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8F073C-A90B-4CA2-BC39-EAA754F136B4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15851EB5-6024-4B96-9A7B-2CB4F2FB7B8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34B9D42-B896-4604-B95A-CCC858B4D7A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48DCB5B-DB87-402F-9CF5-9ED099E9B0F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44CA6B6F-2D6D-40D9-B9F8-99A3AC43028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A44AB6-0DDE-4827-9A0D-241B1A48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2710645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1900D5-38C1-44DE-A5E2-3281CF64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74130"/>
            <a:ext cx="9582212" cy="517771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A1517C-2CF2-4595-AC8C-72A5861EB1B8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E17C3EDF-4E08-42F5-A1BA-9A4A625F4B0B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FF472312-17ED-4D71-A769-CC293EAE04F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437A3900-D4C6-460D-BDD1-BE7A742B8499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DFF21418-55A9-47F8-8052-D522956153E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403BB-F4E7-4D34-90CD-C74AD99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045025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42741" y="566060"/>
            <a:ext cx="9787059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9E7856-CA7F-440B-BCEA-4ADBA320D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9" y="1299385"/>
            <a:ext cx="9670753" cy="501548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63B8F0-A475-4292-9AFB-89D1700EF319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A032E571-A078-459B-844D-90C2B950D01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0" name="object 15">
              <a:extLst>
                <a:ext uri="{FF2B5EF4-FFF2-40B4-BE49-F238E27FC236}">
                  <a16:creationId xmlns:a16="http://schemas.microsoft.com/office/drawing/2014/main" id="{89600919-CB65-4258-B578-A0C234156A9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7F0F96C5-263C-4022-B9A3-B148857BD17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AB0F43EE-E0F2-4607-A0AB-906E7F095E6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D8F69-EA2D-4DF6-93FA-ABA7C54B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838878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9" name="그림 8" descr="실내, 컴퓨터, 테이블, 책상이(가) 표시된 사진&#10;&#10;자동 생성된 설명">
            <a:extLst>
              <a:ext uri="{FF2B5EF4-FFF2-40B4-BE49-F238E27FC236}">
                <a16:creationId xmlns:a16="http://schemas.microsoft.com/office/drawing/2014/main" id="{810C363F-9925-4D26-86BA-99D44B32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" y="1299385"/>
            <a:ext cx="9731387" cy="509523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07239B-C7E0-4961-9208-B93EE094AEED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37" name="object 14">
              <a:extLst>
                <a:ext uri="{FF2B5EF4-FFF2-40B4-BE49-F238E27FC236}">
                  <a16:creationId xmlns:a16="http://schemas.microsoft.com/office/drawing/2014/main" id="{F58154E9-E8BB-42EB-A7D7-9AD044A43D6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9" name="object 15">
              <a:extLst>
                <a:ext uri="{FF2B5EF4-FFF2-40B4-BE49-F238E27FC236}">
                  <a16:creationId xmlns:a16="http://schemas.microsoft.com/office/drawing/2014/main" id="{BAEFECB6-6243-4B0C-A89D-38E0BBBF65D6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0" name="object 16">
                <a:extLst>
                  <a:ext uri="{FF2B5EF4-FFF2-40B4-BE49-F238E27FC236}">
                    <a16:creationId xmlns:a16="http://schemas.microsoft.com/office/drawing/2014/main" id="{EAA3F872-7B06-40FE-A479-88A4843293E8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1" name="object 17">
                <a:extLst>
                  <a:ext uri="{FF2B5EF4-FFF2-40B4-BE49-F238E27FC236}">
                    <a16:creationId xmlns:a16="http://schemas.microsoft.com/office/drawing/2014/main" id="{9CA85FFE-00CB-47EC-AC66-FE61516844C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51735-03EB-4964-8BEC-589A8194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6946555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종료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9382F032-1CF5-47F8-BF05-F4F714A0E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" y="1442321"/>
            <a:ext cx="4972934" cy="5105474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8F6FF529-6F38-4FA6-886C-7E72FA462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27" y="1391748"/>
            <a:ext cx="3352507" cy="50995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BCB04A-2A37-46CA-AD19-9C4970B9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94524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600" spc="16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232AFA3-F339-4CB7-B066-65077AC34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42" y="1746682"/>
            <a:ext cx="3055221" cy="3515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15B091-623B-441E-995B-3EA76792E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42" y="3802616"/>
            <a:ext cx="327688" cy="1044030"/>
          </a:xfrm>
          <a:prstGeom prst="rect">
            <a:avLst/>
          </a:prstGeom>
        </p:spPr>
      </p:pic>
      <p:pic>
        <p:nvPicPr>
          <p:cNvPr id="10" name="그림 9" descr="거리, 측면, 대형, 주차이(가) 표시된 사진&#10;&#10;자동 생성된 설명">
            <a:extLst>
              <a:ext uri="{FF2B5EF4-FFF2-40B4-BE49-F238E27FC236}">
                <a16:creationId xmlns:a16="http://schemas.microsoft.com/office/drawing/2014/main" id="{B75DD56F-B4B5-4D23-92AE-3E3396BE0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42" y="1912856"/>
            <a:ext cx="1108600" cy="424963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60225-4882-47DD-BD4B-2F9777BE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159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6932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44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사용자그룹목록에 선택된 그룹에 선택된 사용자에게 그룹권한을 부여하거나 해제합니다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사용자를 추가할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9409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사용자를 추가하거나 사용자에게 사용자그룹 권한을 부여하는 공간입니다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2EADE-52CE-4215-A9BC-105E4B1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" y="1947653"/>
            <a:ext cx="7424773" cy="4463317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AA5DF97-222F-4437-830A-790DD4D141F3}"/>
              </a:ext>
            </a:extLst>
          </p:cNvPr>
          <p:cNvSpPr/>
          <p:nvPr/>
        </p:nvSpPr>
        <p:spPr>
          <a:xfrm>
            <a:off x="4892842" y="25605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B4A31B-37B6-4B41-95ED-EEE098827353}"/>
              </a:ext>
            </a:extLst>
          </p:cNvPr>
          <p:cNvSpPr/>
          <p:nvPr/>
        </p:nvSpPr>
        <p:spPr>
          <a:xfrm>
            <a:off x="6477000" y="27361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59D02A-9BC5-4BD6-90D6-3027258137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21E7F-016F-4D2F-B353-22D4F8B1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91351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현황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내역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소성작업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비우기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BC9A1-B1E5-4EE3-9CD4-36D359672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24" y="1282441"/>
            <a:ext cx="5436352" cy="5167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84AFA0-943D-42F6-AFBE-7674C667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56" y="2573735"/>
            <a:ext cx="898230" cy="3875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834DEC-4E88-47EB-87F6-677A3870C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3"/>
          <a:stretch/>
        </p:blipFill>
        <p:spPr>
          <a:xfrm>
            <a:off x="2010186" y="4953000"/>
            <a:ext cx="228600" cy="7985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FA0917-0F47-4AB8-A86E-B59B98F9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152827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en-US" altLang="ko-KR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ERD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5" name="object 25"/>
          <p:cNvSpPr txBox="1"/>
          <p:nvPr/>
        </p:nvSpPr>
        <p:spPr>
          <a:xfrm>
            <a:off x="132038" y="703368"/>
            <a:ext cx="53543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1B0815-B0FF-443F-9CBB-14E2F408E5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700D00-F974-409E-B3A4-66AAE2DDB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71" y="1288144"/>
            <a:ext cx="5340900" cy="52682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46EB31-D3B8-401B-B60D-B4DE7BF4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161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7573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사용자등록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이름을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비밀번호를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기본공정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사용자의 기본공정을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E24934D-1960-4017-A8F7-DF962BBA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77" y="1357120"/>
            <a:ext cx="3200400" cy="4981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3C7B6-1354-42E5-AB10-D833CB6D758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910F61-951C-4A08-8895-DB9DFCE3D76E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8E9A019B-BC9E-4272-9911-10281CB4656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7" name="object 15">
              <a:extLst>
                <a:ext uri="{FF2B5EF4-FFF2-40B4-BE49-F238E27FC236}">
                  <a16:creationId xmlns:a16="http://schemas.microsoft.com/office/drawing/2014/main" id="{039EE7D6-2E92-469F-8A4C-E8E0564AACAC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02D3797A-9321-44B2-A62C-2D033518229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07C65872-2500-4B59-B1F6-CDF88830AB13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35" name="object 25">
            <a:extLst>
              <a:ext uri="{FF2B5EF4-FFF2-40B4-BE49-F238E27FC236}">
                <a16:creationId xmlns:a16="http://schemas.microsoft.com/office/drawing/2014/main" id="{EE955306-CA77-478B-AC91-802CAC1BFEDE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사용자관리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326C58-2A08-46B8-8072-BE5ED1FB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9023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화면관리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2025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사용자그룹의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코드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9213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등록된 화면의 사용여부를 변경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D48C-A094-4B9A-A84D-2BE5F54D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3" y="1905000"/>
            <a:ext cx="7455367" cy="445034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280CA467-2CF9-44B2-A5BB-D563AB67C915}"/>
              </a:ext>
            </a:extLst>
          </p:cNvPr>
          <p:cNvSpPr/>
          <p:nvPr/>
        </p:nvSpPr>
        <p:spPr>
          <a:xfrm>
            <a:off x="4744828" y="25501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60A97A9-D0A5-480B-9D6D-FB12613CC724}"/>
              </a:ext>
            </a:extLst>
          </p:cNvPr>
          <p:cNvSpPr/>
          <p:nvPr/>
        </p:nvSpPr>
        <p:spPr>
          <a:xfrm>
            <a:off x="6629400" y="366763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C1EB03-0BA1-482D-A768-E7363B7AD35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37E04-C6BC-4773-A4B8-C42E5020C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5276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로그인 이력정보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이력정보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35769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및 입력 후 ‘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조회’를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검색한 내용과 유사한 항목순으로 아래 화면에 조회된다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사용자명</a:t>
            </a:r>
            <a:endParaRPr lang="en-US" altLang="ko-KR" sz="9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9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명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사용자가 사용한 화면의 이력을 조회할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1AE14-6209-4680-9635-3797BE10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31120"/>
            <a:ext cx="7441458" cy="447985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D8A8D05-9B94-4EE5-BDF9-A052186435D8}"/>
              </a:ext>
            </a:extLst>
          </p:cNvPr>
          <p:cNvSpPr/>
          <p:nvPr/>
        </p:nvSpPr>
        <p:spPr>
          <a:xfrm>
            <a:off x="5638800" y="256182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B1A2A-9D26-4EBE-994F-5BC0B135832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57D25-6AE4-480F-8E6B-7C872891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19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9479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AF6A1A-DF69-4C02-9F3E-ECDC692EEFD1}"/>
              </a:ext>
            </a:extLst>
          </p:cNvPr>
          <p:cNvSpPr/>
          <p:nvPr/>
        </p:nvSpPr>
        <p:spPr>
          <a:xfrm>
            <a:off x="311688" y="801305"/>
            <a:ext cx="1440911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0" name="Rectangle 219">
            <a:extLst>
              <a:ext uri="{FF2B5EF4-FFF2-40B4-BE49-F238E27FC236}">
                <a16:creationId xmlns:a16="http://schemas.microsoft.com/office/drawing/2014/main" id="{652545CC-82D4-4309-B666-7C04B6F7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2377184"/>
            <a:ext cx="2736850" cy="512762"/>
          </a:xfrm>
          <a:prstGeom prst="rect">
            <a:avLst/>
          </a:prstGeom>
          <a:solidFill>
            <a:srgbClr val="DBEE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 SYSTEM</a:t>
            </a:r>
          </a:p>
        </p:txBody>
      </p:sp>
      <p:sp>
        <p:nvSpPr>
          <p:cNvPr id="83" name="Rectangle 219">
            <a:extLst>
              <a:ext uri="{FF2B5EF4-FFF2-40B4-BE49-F238E27FC236}">
                <a16:creationId xmlns:a16="http://schemas.microsoft.com/office/drawing/2014/main" id="{4A6E0389-4F9C-46B3-8836-90158017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486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</a:p>
        </p:txBody>
      </p:sp>
      <p:sp>
        <p:nvSpPr>
          <p:cNvPr id="114" name="Rectangle 219">
            <a:extLst>
              <a:ext uri="{FF2B5EF4-FFF2-40B4-BE49-F238E27FC236}">
                <a16:creationId xmlns:a16="http://schemas.microsoft.com/office/drawing/2014/main" id="{389A05D7-5007-4EC3-90CA-83CEB66D8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430" y="3745103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</a:p>
        </p:txBody>
      </p:sp>
      <p:sp>
        <p:nvSpPr>
          <p:cNvPr id="115" name="Rectangle 219">
            <a:extLst>
              <a:ext uri="{FF2B5EF4-FFF2-40B4-BE49-F238E27FC236}">
                <a16:creationId xmlns:a16="http://schemas.microsoft.com/office/drawing/2014/main" id="{5D37E6EF-34FA-40B5-8BEB-D5F2CF73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1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</a:p>
        </p:txBody>
      </p:sp>
      <p:sp>
        <p:nvSpPr>
          <p:cNvPr id="116" name="Rectangle 219">
            <a:extLst>
              <a:ext uri="{FF2B5EF4-FFF2-40B4-BE49-F238E27FC236}">
                <a16:creationId xmlns:a16="http://schemas.microsoft.com/office/drawing/2014/main" id="{E9EE610B-85DA-4559-B80F-E5E22A0F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21037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7" name="Rectangle 219">
            <a:extLst>
              <a:ext uri="{FF2B5EF4-FFF2-40B4-BE49-F238E27FC236}">
                <a16:creationId xmlns:a16="http://schemas.microsoft.com/office/drawing/2014/main" id="{2699A5E3-501B-48BF-92D8-BB9C0B9B7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798" y="3742308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</a:p>
        </p:txBody>
      </p:sp>
      <p:sp>
        <p:nvSpPr>
          <p:cNvPr id="118" name="Rectangle 219">
            <a:extLst>
              <a:ext uri="{FF2B5EF4-FFF2-40B4-BE49-F238E27FC236}">
                <a16:creationId xmlns:a16="http://schemas.microsoft.com/office/drawing/2014/main" id="{F605047A-B8D5-4625-AC2B-167D0DC7B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91" y="3221036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7" name="Rectangle 219">
            <a:extLst>
              <a:ext uri="{FF2B5EF4-FFF2-40B4-BE49-F238E27FC236}">
                <a16:creationId xmlns:a16="http://schemas.microsoft.com/office/drawing/2014/main" id="{29A92781-B0A2-4ACC-95D1-C2E21E24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865" y="3732783"/>
            <a:ext cx="1320800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8" name="Rectangle 219">
            <a:extLst>
              <a:ext uri="{FF2B5EF4-FFF2-40B4-BE49-F238E27FC236}">
                <a16:creationId xmlns:a16="http://schemas.microsoft.com/office/drawing/2014/main" id="{EA9C15A0-5407-45BC-B8E5-DB1BD7B6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625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Rectangle 219">
            <a:extLst>
              <a:ext uri="{FF2B5EF4-FFF2-40B4-BE49-F238E27FC236}">
                <a16:creationId xmlns:a16="http://schemas.microsoft.com/office/drawing/2014/main" id="{F098D8DE-4F63-4D68-8F84-32112B9F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9" y="3221036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3" name="Rectangle 219">
            <a:extLst>
              <a:ext uri="{FF2B5EF4-FFF2-40B4-BE49-F238E27FC236}">
                <a16:creationId xmlns:a16="http://schemas.microsoft.com/office/drawing/2014/main" id="{C9BCC0AC-8988-4D0E-ADE3-7BDE2A0B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558" y="3742308"/>
            <a:ext cx="1319213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8CDC6D-70BA-4D5B-A13C-253D7F6A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353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59980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부모메뉴에 자식메뉴를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D8F6F8-C612-4672-9AF5-BE87D8D3193A}"/>
              </a:ext>
            </a:extLst>
          </p:cNvPr>
          <p:cNvSpPr/>
          <p:nvPr/>
        </p:nvSpPr>
        <p:spPr>
          <a:xfrm>
            <a:off x="35703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 메뉴 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EC4AC7-A5C3-4C3D-8A26-A8AC5F6766C7}"/>
              </a:ext>
            </a:extLst>
          </p:cNvPr>
          <p:cNvSpPr/>
          <p:nvPr/>
        </p:nvSpPr>
        <p:spPr>
          <a:xfrm>
            <a:off x="1487847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 메뉴 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054044-69E0-475A-A413-84894B21C9DF}"/>
              </a:ext>
            </a:extLst>
          </p:cNvPr>
          <p:cNvSpPr/>
          <p:nvPr/>
        </p:nvSpPr>
        <p:spPr>
          <a:xfrm>
            <a:off x="2618662" y="350711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자식메뉴에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Screen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01F5B8-5C72-43A4-948B-0EFABB330D20}"/>
              </a:ext>
            </a:extLst>
          </p:cNvPr>
          <p:cNvSpPr txBox="1"/>
          <p:nvPr/>
        </p:nvSpPr>
        <p:spPr>
          <a:xfrm>
            <a:off x="305416" y="3199916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58693-D008-47C1-A9B8-58ADBFFABFE0}"/>
              </a:ext>
            </a:extLst>
          </p:cNvPr>
          <p:cNvCxnSpPr/>
          <p:nvPr/>
        </p:nvCxnSpPr>
        <p:spPr>
          <a:xfrm>
            <a:off x="1271432" y="377381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627AB2-620B-4078-81A8-EC8CC34FD606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2402247" y="377381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DF727D3-4473-4244-BB2D-AE8823F0527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2FB332C6-2D18-4A00-A1DC-B6BDD25E7E8A}"/>
              </a:ext>
            </a:extLst>
          </p:cNvPr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C998544-EDAC-4F50-84E8-42BE53B25FA2}"/>
              </a:ext>
            </a:extLst>
          </p:cNvPr>
          <p:cNvSpPr txBox="1"/>
          <p:nvPr/>
        </p:nvSpPr>
        <p:spPr>
          <a:xfrm>
            <a:off x="1304771" y="1296472"/>
            <a:ext cx="6291302" cy="443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3442F3-C17E-4F95-A605-6A8303CC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4806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9459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메뉴를 추가하거나 자식메뉴를 추가합니다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대메뉴에 속한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자식메뉴모두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삭제되며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해당 자식메뉴만 삭제됩니다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자식메뉴를 다른 부모에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위치를 변경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6280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 메뉴 및 자식메뉴를 추가하거나 삭제 할 수 있으며 메뉴 트리 뷰에서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 DOWN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사용하여 자식 메뉴를 이동시킬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E1940-C46D-4996-8327-B793A0A0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28366"/>
            <a:ext cx="7438836" cy="450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50CD76-A9A2-4C57-9858-83D4CEDAABC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029756-39AF-47CF-9CF0-1B93EFA5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2410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90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부모메뉴코드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메뉴의 코드를 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부모메뉴명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사용자 아이디를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부모코드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자식메뉴가 속할 부모이름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자식메뉴에 화면을 연결합니다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자식메뉴의 이름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자동으로 코드가 입력됩니다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사용자의 이름이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현제 날짜가 표시됩니다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E51FE4-459B-47D4-8D03-4D2EDE04F6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8" y="2156832"/>
            <a:ext cx="2586033" cy="29137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63C2FB-A98B-4984-85B4-37FA739557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20453" y="2156833"/>
            <a:ext cx="2586033" cy="28723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25FC55-C8EE-4E78-99BD-8FD7753375F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95309E-91CC-4863-9472-3370E7D7AFD7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643F86D2-5D31-421D-AAB0-1FDC59CD932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9" name="object 15">
              <a:extLst>
                <a:ext uri="{FF2B5EF4-FFF2-40B4-BE49-F238E27FC236}">
                  <a16:creationId xmlns:a16="http://schemas.microsoft.com/office/drawing/2014/main" id="{C1DEDEB5-2D2A-4AF7-94AB-2339A93E8C21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5" name="object 16">
                <a:extLst>
                  <a:ext uri="{FF2B5EF4-FFF2-40B4-BE49-F238E27FC236}">
                    <a16:creationId xmlns:a16="http://schemas.microsoft.com/office/drawing/2014/main" id="{AF6EFD91-1202-4EF5-B09D-7682712C6F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36" name="object 17">
                <a:extLst>
                  <a:ext uri="{FF2B5EF4-FFF2-40B4-BE49-F238E27FC236}">
                    <a16:creationId xmlns:a16="http://schemas.microsoft.com/office/drawing/2014/main" id="{4018E6E5-D739-4DD0-9C4B-0FC096700F4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37" name="object 25">
            <a:extLst>
              <a:ext uri="{FF2B5EF4-FFF2-40B4-BE49-F238E27FC236}">
                <a16:creationId xmlns:a16="http://schemas.microsoft.com/office/drawing/2014/main" id="{19BC75D0-404E-46BA-AA04-8324922C1B1B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5F462-45FA-4B13-8938-327BF4EF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2053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메뉴관리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메뉴관리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메뉴추가 및 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dropdown)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1412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메뉴버튼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앞에서 추가한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동적으로 생성되며 추가한 자식메뉴도 동적으로 생성되며 삭제시에도 버튼 삭제가 바로 적용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트리뷰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테스트메뉴위에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있는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금형관리메뉴의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자식메뉴인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금형사용현황을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DROPDOWN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테스트 메뉴로 이동 시킨 모습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메뉴추가시 좌측의 메뉴버튼이 동적으로 생성됩니다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EEAEE8-8D52-4F57-B8B8-EC29A694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" y="1870254"/>
            <a:ext cx="7455366" cy="4540716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E5BFFC9-7496-46EE-BE88-2783F5636DCD}"/>
              </a:ext>
            </a:extLst>
          </p:cNvPr>
          <p:cNvSpPr/>
          <p:nvPr/>
        </p:nvSpPr>
        <p:spPr>
          <a:xfrm>
            <a:off x="151612" y="40263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828B55-C0C6-4429-8318-ED3B97C570B2}"/>
              </a:ext>
            </a:extLst>
          </p:cNvPr>
          <p:cNvSpPr/>
          <p:nvPr/>
        </p:nvSpPr>
        <p:spPr>
          <a:xfrm>
            <a:off x="3842806" y="610822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ECE5BF-EF23-4055-9115-41711318E3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5C4BA-986E-4185-AD11-C7D0D89C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2655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시스템 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공지사항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86196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상세내용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공지사항을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더블클릭시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상세내용을 확인할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시작일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종료일</a:t>
            </a:r>
            <a:endParaRPr lang="en-US" altLang="ko-KR" sz="8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웹에서 등록한 공지를 확인 할 수 있습니다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44CB50-5E60-45BE-AC13-5DC742C3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97512"/>
            <a:ext cx="7455366" cy="44557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5D459F4-0C9C-4A1E-84AF-EA8284EEA48C}"/>
              </a:ext>
            </a:extLst>
          </p:cNvPr>
          <p:cNvSpPr/>
          <p:nvPr/>
        </p:nvSpPr>
        <p:spPr>
          <a:xfrm>
            <a:off x="5791200" y="241360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89C79-EBBF-4630-8581-79E6B1B5B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54" y="3760794"/>
            <a:ext cx="2468966" cy="273049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FBECEB9-D7DC-458B-8A5D-A5092A8C58A1}"/>
              </a:ext>
            </a:extLst>
          </p:cNvPr>
          <p:cNvSpPr/>
          <p:nvPr/>
        </p:nvSpPr>
        <p:spPr>
          <a:xfrm>
            <a:off x="1676400" y="5181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14FF9D-0BD1-48CE-A7B8-B9B963E947B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5F536-BB99-4EB7-885C-CA1404B2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0494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31819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A64257E-8BD1-4FAF-982A-B91AD7B62C73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98017-EBFA-4C05-BFEE-DC13B22F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1484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6257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작업장에서 사용할 공정을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공정할 품목을 연결한다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850715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981530" y="23827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3763708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생성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765115" y="2649421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3770480" y="307779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3AFFA43-5C32-441A-BF32-088F43810DFE}"/>
              </a:ext>
            </a:extLst>
          </p:cNvPr>
          <p:cNvCxnSpPr>
            <a:cxnSpLocks/>
          </p:cNvCxnSpPr>
          <p:nvPr/>
        </p:nvCxnSpPr>
        <p:spPr>
          <a:xfrm>
            <a:off x="4675139" y="2608851"/>
            <a:ext cx="21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3770480" y="375257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3770480" y="446451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3770480" y="522375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B6CA0A-A6A3-4BAC-85CC-7753E718E730}"/>
              </a:ext>
            </a:extLst>
          </p:cNvPr>
          <p:cNvSpPr/>
          <p:nvPr/>
        </p:nvSpPr>
        <p:spPr>
          <a:xfrm>
            <a:off x="3770480" y="595638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847374" y="31113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847374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841248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840239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847374" y="5989940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981530" y="3786132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975312" y="448977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981530" y="5257313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969643" y="5992299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888585" y="234916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9591F28-8673-4C5B-98D0-02B49C2BB2B9}"/>
              </a:ext>
            </a:extLst>
          </p:cNvPr>
          <p:cNvCxnSpPr>
            <a:cxnSpLocks/>
            <a:stCxn id="67" idx="0"/>
            <a:endCxn id="42" idx="0"/>
          </p:cNvCxnSpPr>
          <p:nvPr/>
        </p:nvCxnSpPr>
        <p:spPr>
          <a:xfrm rot="16200000" flipH="1" flipV="1">
            <a:off x="3310072" y="347008"/>
            <a:ext cx="33556" cy="4037870"/>
          </a:xfrm>
          <a:prstGeom prst="bentConnector3">
            <a:avLst>
              <a:gd name="adj1" fmla="val -681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782690-D580-4CC2-9659-E0CF71CAC3B1}"/>
              </a:ext>
            </a:extLst>
          </p:cNvPr>
          <p:cNvCxnSpPr>
            <a:stCxn id="43" idx="2"/>
            <a:endCxn id="60" idx="0"/>
          </p:cNvCxnSpPr>
          <p:nvPr/>
        </p:nvCxnSpPr>
        <p:spPr>
          <a:xfrm>
            <a:off x="2438730" y="2916121"/>
            <a:ext cx="0" cy="87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DD1E98-DE39-46ED-AEC3-E63BAF317144}"/>
              </a:ext>
            </a:extLst>
          </p:cNvPr>
          <p:cNvCxnSpPr>
            <a:stCxn id="60" idx="2"/>
            <a:endCxn id="64" idx="0"/>
          </p:cNvCxnSpPr>
          <p:nvPr/>
        </p:nvCxnSpPr>
        <p:spPr>
          <a:xfrm flipH="1">
            <a:off x="2432512" y="4319532"/>
            <a:ext cx="6218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8AC83E1-A6BE-41F0-A86E-7DD21B729A73}"/>
              </a:ext>
            </a:extLst>
          </p:cNvPr>
          <p:cNvCxnSpPr>
            <a:stCxn id="64" idx="2"/>
            <a:endCxn id="65" idx="0"/>
          </p:cNvCxnSpPr>
          <p:nvPr/>
        </p:nvCxnSpPr>
        <p:spPr>
          <a:xfrm>
            <a:off x="2432512" y="5023171"/>
            <a:ext cx="6218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515690-5A54-41C2-AEA0-93142CFDAD41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 flipH="1">
            <a:off x="2426843" y="5790713"/>
            <a:ext cx="11887" cy="20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761774" y="4052832"/>
            <a:ext cx="21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755648" y="4756471"/>
            <a:ext cx="219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754639" y="5524013"/>
            <a:ext cx="2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761774" y="6256640"/>
            <a:ext cx="207869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304574" y="2916121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304574" y="3644746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298448" y="4319532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297439" y="5023171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297439" y="5790713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4220908" y="2882565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4227680" y="3611190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4227680" y="4285976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4227680" y="4997917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03A8C0B-A2C1-46BC-B0E1-60F5CA5433BA}"/>
              </a:ext>
            </a:extLst>
          </p:cNvPr>
          <p:cNvCxnSpPr/>
          <p:nvPr/>
        </p:nvCxnSpPr>
        <p:spPr>
          <a:xfrm>
            <a:off x="4227519" y="5757157"/>
            <a:ext cx="323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7CBF024-3D8E-409F-B457-EF732C466C4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DB9156-1939-42FB-A06A-A1DF4B64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81213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4880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그룹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공정정보를 확인하거나 공정을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9F0B9F-15CC-4A8C-830B-A546BED0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9055"/>
            <a:ext cx="7458583" cy="4496541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F7869DD6-03E0-4503-98CB-18EF0253E429}"/>
              </a:ext>
            </a:extLst>
          </p:cNvPr>
          <p:cNvSpPr/>
          <p:nvPr/>
        </p:nvSpPr>
        <p:spPr>
          <a:xfrm>
            <a:off x="4694988" y="250482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C1649F2-88D4-45E2-A068-AF75D088E9EF}"/>
              </a:ext>
            </a:extLst>
          </p:cNvPr>
          <p:cNvSpPr/>
          <p:nvPr/>
        </p:nvSpPr>
        <p:spPr>
          <a:xfrm>
            <a:off x="6629400" y="314080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A3B25D-8AA2-4A8F-AF65-1CEEB8183F53}"/>
              </a:ext>
            </a:extLst>
          </p:cNvPr>
          <p:cNvSpPr/>
          <p:nvPr/>
        </p:nvSpPr>
        <p:spPr>
          <a:xfrm>
            <a:off x="1905000" y="562566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6D94FC-9E9E-4FDA-BBD8-7F90CAF58D4B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573D98-4037-4D46-AA56-6B55E377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885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작업장의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 적용되는 공정을 연결해준다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공정으로 찾기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작업장의 정보를 확인 할 수 있으며 작업장을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사용여부를 제어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2BC11-7018-4167-8897-D6F548D7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" y="1928847"/>
            <a:ext cx="7455367" cy="4482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A8DD8C-7DA1-4A98-8BD7-13F750DDD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81400"/>
            <a:ext cx="2214563" cy="231457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467E9B69-65FE-4036-B9C2-4BE77F6984CF}"/>
              </a:ext>
            </a:extLst>
          </p:cNvPr>
          <p:cNvSpPr/>
          <p:nvPr/>
        </p:nvSpPr>
        <p:spPr>
          <a:xfrm>
            <a:off x="5943600" y="25362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29E827-E37C-430C-9DFA-A9726FBDD8AF}"/>
              </a:ext>
            </a:extLst>
          </p:cNvPr>
          <p:cNvSpPr/>
          <p:nvPr/>
        </p:nvSpPr>
        <p:spPr>
          <a:xfrm>
            <a:off x="6705600" y="33265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E29F90A-1A02-4235-9F74-AD5491596BF5}"/>
              </a:ext>
            </a:extLst>
          </p:cNvPr>
          <p:cNvSpPr/>
          <p:nvPr/>
        </p:nvSpPr>
        <p:spPr>
          <a:xfrm>
            <a:off x="4886417" y="473868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6431A-DC57-4EBD-BC9A-F333C9CFD2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5A245-6EED-4A31-8286-15748C37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24839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516207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작업장추가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>
              <a:spcBef>
                <a:spcPts val="85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 코드를 등록합니다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A72A7-BA04-4FB3-B4D2-F1176C7F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5" y="1805555"/>
            <a:ext cx="3012367" cy="2498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FE20B1-9987-4162-B07C-B99CCB5B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09" y="3756100"/>
            <a:ext cx="3205976" cy="27102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EF5136-D01A-4894-A2DE-61EFD40DCDE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6A4E4B-905C-4758-ABCC-E33E618D5118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0DF3517F-EC07-402B-892D-960A403AC19C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7" name="object 15">
              <a:extLst>
                <a:ext uri="{FF2B5EF4-FFF2-40B4-BE49-F238E27FC236}">
                  <a16:creationId xmlns:a16="http://schemas.microsoft.com/office/drawing/2014/main" id="{C0DC12B3-25B9-4BE2-A07C-5EEDEB8C47F4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B42C63F9-95E4-4DD7-92D9-63F56702945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FFDFE8E4-ECF1-4E3E-94AE-032FED9B06F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19906-3FF9-4617-A532-2B0FB9ED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29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395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7FE79C-C034-4979-BB58-C6DAFCAF47FE}"/>
              </a:ext>
            </a:extLst>
          </p:cNvPr>
          <p:cNvSpPr/>
          <p:nvPr/>
        </p:nvSpPr>
        <p:spPr>
          <a:xfrm>
            <a:off x="1107798" y="5363359"/>
            <a:ext cx="8363009" cy="72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4DFC00-C0F6-4602-8731-78D9080FD700}"/>
              </a:ext>
            </a:extLst>
          </p:cNvPr>
          <p:cNvSpPr/>
          <p:nvPr/>
        </p:nvSpPr>
        <p:spPr>
          <a:xfrm>
            <a:off x="311689" y="801305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rgbClr val="2C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POP</a:t>
            </a:r>
            <a:endParaRPr lang="ko-KR" altLang="en-US" sz="2000" b="1" dirty="0">
              <a:solidFill>
                <a:srgbClr val="2C479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7C2F3A-0403-46FB-97FA-6E28260731C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89303" y="4139652"/>
            <a:ext cx="0" cy="1223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1">
            <a:extLst>
              <a:ext uri="{FF2B5EF4-FFF2-40B4-BE49-F238E27FC236}">
                <a16:creationId xmlns:a16="http://schemas.microsoft.com/office/drawing/2014/main" id="{BAAC3C14-4D2F-445B-A2E9-6C9C3B4C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212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가스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D0BA739-1C72-4991-AED4-30CD7C1E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988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제품측정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F5A2BFBC-703F-4A95-9312-A0D209FE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63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대차관리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27945423-0398-49A9-BCDF-B84152CF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136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생산실적</a:t>
            </a:r>
            <a:endParaRPr kumimoji="0" lang="en-US" altLang="ko-KR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투입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산출</a:t>
            </a:r>
            <a:r>
              <a:rPr kumimoji="0" lang="en-US" altLang="ko-KR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327B8CD5-57E9-4272-8442-54FF642F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912" y="5458610"/>
            <a:ext cx="1258887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kumimoji="0" lang="ko-KR" altLang="en-US" sz="1050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2C3228AE-796D-4149-9031-525F5DE77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687" y="5458610"/>
            <a:ext cx="1258888" cy="539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ClrTx/>
              <a:defRPr/>
            </a:pPr>
            <a:r>
              <a:rPr kumimoji="0" lang="ko-KR" altLang="en-US" sz="105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작업자관리</a:t>
            </a:r>
          </a:p>
        </p:txBody>
      </p:sp>
      <p:sp>
        <p:nvSpPr>
          <p:cNvPr id="44" name="순서도: 문서 43">
            <a:extLst>
              <a:ext uri="{FF2B5EF4-FFF2-40B4-BE49-F238E27FC236}">
                <a16:creationId xmlns:a16="http://schemas.microsoft.com/office/drawing/2014/main" id="{9E12BA70-F088-4EA5-A1B2-F5AA78C1251D}"/>
              </a:ext>
            </a:extLst>
          </p:cNvPr>
          <p:cNvSpPr/>
          <p:nvPr/>
        </p:nvSpPr>
        <p:spPr bwMode="auto">
          <a:xfrm>
            <a:off x="2695122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제품성적서</a:t>
            </a: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5" name="순서도: 문서 44">
            <a:extLst>
              <a:ext uri="{FF2B5EF4-FFF2-40B4-BE49-F238E27FC236}">
                <a16:creationId xmlns:a16="http://schemas.microsoft.com/office/drawing/2014/main" id="{2ED03027-331E-4A63-9D3F-DD38E914CF62}"/>
              </a:ext>
            </a:extLst>
          </p:cNvPr>
          <p:cNvSpPr/>
          <p:nvPr/>
        </p:nvSpPr>
        <p:spPr bwMode="auto">
          <a:xfrm>
            <a:off x="6772475" y="4255886"/>
            <a:ext cx="1104618" cy="593725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400000" algn="tl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652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3049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6957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61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2622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3914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195673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2197" algn="l" defTabSz="913049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0" i="0" u="none" strike="noStrike" cap="none" normalizeH="0" baseline="0" dirty="0">
                <a:ln>
                  <a:noFill/>
                </a:ln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생산성분석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56FB4D4-E853-4378-BF32-44D29075BA61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3247431" y="4093835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EBFD0-C0B9-4957-8DF5-6384C66A182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47431" y="4810359"/>
            <a:ext cx="0" cy="648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2E9DFAC-F183-49F9-8301-95651D0DEA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3606" y="4113504"/>
            <a:ext cx="12700" cy="272955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169A245-158D-406C-8BC8-B6F336798962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324784" y="4810359"/>
            <a:ext cx="8822" cy="630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BBEF8-06B7-46EF-89B9-48149EC3CD6B}"/>
              </a:ext>
            </a:extLst>
          </p:cNvPr>
          <p:cNvGrpSpPr/>
          <p:nvPr/>
        </p:nvGrpSpPr>
        <p:grpSpPr>
          <a:xfrm>
            <a:off x="206590" y="1561922"/>
            <a:ext cx="9492820" cy="2577730"/>
            <a:chOff x="313454" y="-579328"/>
            <a:chExt cx="9492820" cy="257773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AD4A8DE-613F-4C51-9388-87EA5A391C4D}"/>
                </a:ext>
              </a:extLst>
            </p:cNvPr>
            <p:cNvCxnSpPr>
              <a:cxnSpLocks/>
            </p:cNvCxnSpPr>
            <p:nvPr/>
          </p:nvCxnSpPr>
          <p:spPr>
            <a:xfrm>
              <a:off x="48823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F3ED80-0A92-492E-958B-B70927B6B13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759" y="411272"/>
              <a:ext cx="0" cy="1587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547613E-480F-4DA4-9FAF-118B5829E125}"/>
                </a:ext>
              </a:extLst>
            </p:cNvPr>
            <p:cNvCxnSpPr>
              <a:cxnSpLocks/>
              <a:stCxn id="17" idx="2"/>
              <a:endCxn id="20" idx="2"/>
            </p:cNvCxnSpPr>
            <p:nvPr/>
          </p:nvCxnSpPr>
          <p:spPr>
            <a:xfrm rot="16200000" flipH="1">
              <a:off x="5720559" y="-1646128"/>
              <a:ext cx="12700" cy="5029200"/>
            </a:xfrm>
            <a:prstGeom prst="bentConnector3">
              <a:avLst>
                <a:gd name="adj1" fmla="val 892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8BC04DA-CFF8-4351-BE86-D3BE4D1DB19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139159" y="639872"/>
              <a:ext cx="69614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C27BC6-4CFB-468C-B944-A8B7A72FD01E}"/>
                </a:ext>
              </a:extLst>
            </p:cNvPr>
            <p:cNvSpPr/>
            <p:nvPr/>
          </p:nvSpPr>
          <p:spPr>
            <a:xfrm>
              <a:off x="2596359" y="-579327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 작업지시 생성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E3C08A-553A-49B1-9294-020382E53D38}"/>
                </a:ext>
              </a:extLst>
            </p:cNvPr>
            <p:cNvSpPr/>
            <p:nvPr/>
          </p:nvSpPr>
          <p:spPr>
            <a:xfrm>
              <a:off x="2596359" y="411272"/>
              <a:ext cx="1219200" cy="457200"/>
            </a:xfrm>
            <a:prstGeom prst="rect">
              <a:avLst/>
            </a:prstGeom>
            <a:solidFill>
              <a:srgbClr val="DBEEF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3D6F8-07B3-4C13-B0FC-8376C5584041}"/>
                </a:ext>
              </a:extLst>
            </p:cNvPr>
            <p:cNvSpPr/>
            <p:nvPr/>
          </p:nvSpPr>
          <p:spPr>
            <a:xfrm>
              <a:off x="4272759" y="411272"/>
              <a:ext cx="1219200" cy="457200"/>
            </a:xfrm>
            <a:prstGeom prst="rect">
              <a:avLst/>
            </a:prstGeom>
            <a:solidFill>
              <a:srgbClr val="F6FB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D6CF9C-37FD-487B-A0D6-B212E9EFA290}"/>
                </a:ext>
              </a:extLst>
            </p:cNvPr>
            <p:cNvSpPr/>
            <p:nvPr/>
          </p:nvSpPr>
          <p:spPr>
            <a:xfrm>
              <a:off x="59491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및 소성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CE0EA7-BCEC-4390-A307-1A7E6814338A}"/>
                </a:ext>
              </a:extLst>
            </p:cNvPr>
            <p:cNvSpPr/>
            <p:nvPr/>
          </p:nvSpPr>
          <p:spPr>
            <a:xfrm>
              <a:off x="7625559" y="411272"/>
              <a:ext cx="1219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96442C-D635-4CD0-87F5-E19F617BCA4E}"/>
                </a:ext>
              </a:extLst>
            </p:cNvPr>
            <p:cNvSpPr/>
            <p:nvPr/>
          </p:nvSpPr>
          <p:spPr>
            <a:xfrm>
              <a:off x="919959" y="411272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제토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대차 적재</a:t>
              </a: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FF590F3A-1F2E-4AC2-A040-FBDAEB613434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348459" y="830372"/>
              <a:ext cx="762000" cy="3810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E2D4E-1D9D-40C3-9868-F36C83A6CB60}"/>
                </a:ext>
              </a:extLst>
            </p:cNvPr>
            <p:cNvSpPr/>
            <p:nvPr/>
          </p:nvSpPr>
          <p:spPr>
            <a:xfrm>
              <a:off x="59491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적재 작업지시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B3AC9E-5442-4C1A-96DB-42A39D34E2C5}"/>
                </a:ext>
              </a:extLst>
            </p:cNvPr>
            <p:cNvSpPr/>
            <p:nvPr/>
          </p:nvSpPr>
          <p:spPr>
            <a:xfrm>
              <a:off x="7625559" y="-579328"/>
              <a:ext cx="1219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 작업지시 생성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8AF40D19-C24E-4AAA-AF52-FDE98650C945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2596359" y="-350728"/>
              <a:ext cx="12700" cy="990599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5B56FD1D-892A-4401-8B11-966AE161EA9A}"/>
                </a:ext>
              </a:extLst>
            </p:cNvPr>
            <p:cNvCxnSpPr>
              <a:cxnSpLocks/>
              <a:stCxn id="25" idx="1"/>
              <a:endCxn id="19" idx="1"/>
            </p:cNvCxnSpPr>
            <p:nvPr/>
          </p:nvCxnSpPr>
          <p:spPr>
            <a:xfrm rot="10800000" flipV="1">
              <a:off x="59491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B5D746F9-FBC7-4040-97AD-14215FBE0D93}"/>
                </a:ext>
              </a:extLst>
            </p:cNvPr>
            <p:cNvCxnSpPr>
              <a:cxnSpLocks/>
              <a:stCxn id="26" idx="1"/>
              <a:endCxn id="20" idx="1"/>
            </p:cNvCxnSpPr>
            <p:nvPr/>
          </p:nvCxnSpPr>
          <p:spPr>
            <a:xfrm rot="10800000" flipV="1">
              <a:off x="7625559" y="-350728"/>
              <a:ext cx="12700" cy="9906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4F400B-D7F1-4367-AE23-EA9EBB30B0EA}"/>
                </a:ext>
              </a:extLst>
            </p:cNvPr>
            <p:cNvSpPr/>
            <p:nvPr/>
          </p:nvSpPr>
          <p:spPr>
            <a:xfrm>
              <a:off x="538959" y="1097072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43F19F-1ED6-4E7B-8A55-B699A6CEF8D1}"/>
                </a:ext>
              </a:extLst>
            </p:cNvPr>
            <p:cNvSpPr/>
            <p:nvPr/>
          </p:nvSpPr>
          <p:spPr>
            <a:xfrm>
              <a:off x="2596358" y="-117743"/>
              <a:ext cx="590226" cy="2754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652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3049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6957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61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2622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3914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195673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2197" algn="l" defTabSz="913049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ko-KR" sz="9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Manage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2CE325C-E374-46CB-97F1-974C6F1832E1}"/>
                </a:ext>
              </a:extLst>
            </p:cNvPr>
            <p:cNvSpPr/>
            <p:nvPr/>
          </p:nvSpPr>
          <p:spPr>
            <a:xfrm>
              <a:off x="313454" y="1414247"/>
              <a:ext cx="1216105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생산지시생성</a:t>
              </a:r>
            </a:p>
          </p:txBody>
        </p:sp>
        <p:sp>
          <p:nvSpPr>
            <p:cNvPr id="52" name="순서도: 대체 처리 51">
              <a:extLst>
                <a:ext uri="{FF2B5EF4-FFF2-40B4-BE49-F238E27FC236}">
                  <a16:creationId xmlns:a16="http://schemas.microsoft.com/office/drawing/2014/main" id="{F178B5A7-3C46-43AF-B295-8512CF8C4B93}"/>
                </a:ext>
              </a:extLst>
            </p:cNvPr>
            <p:cNvSpPr/>
            <p:nvPr/>
          </p:nvSpPr>
          <p:spPr>
            <a:xfrm>
              <a:off x="9101710" y="389669"/>
              <a:ext cx="704564" cy="444825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입고</a:t>
              </a:r>
              <a:endParaRPr lang="ko-KR" altLang="en-US" sz="1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E109E-D8BD-4564-89C4-96475E42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78576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품목분류정보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품목분류정보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88815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품목분류정보의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level1~level5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 하나를 선택해야한다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그룹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품목분류의 정보를 확인하며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새로고침이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가능하며 사용여부를 제어합니다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품목은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까지 있으며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포장으로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팔렛당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박스수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박스당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pcs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당소재량을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취급합니다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68CEED-630A-4305-A6EC-2E2A4869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17581"/>
            <a:ext cx="7440667" cy="449110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0CB71746-C92B-43EC-82A5-D8EC4B677184}"/>
              </a:ext>
            </a:extLst>
          </p:cNvPr>
          <p:cNvSpPr/>
          <p:nvPr/>
        </p:nvSpPr>
        <p:spPr>
          <a:xfrm>
            <a:off x="4088201" y="25050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69DB4DA-F4B6-45A6-B262-0FB94B9FBD14}"/>
              </a:ext>
            </a:extLst>
          </p:cNvPr>
          <p:cNvSpPr/>
          <p:nvPr/>
        </p:nvSpPr>
        <p:spPr>
          <a:xfrm>
            <a:off x="6781800" y="315722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A54C6E3-486E-45C1-B057-9A125E1D7E58}"/>
              </a:ext>
            </a:extLst>
          </p:cNvPr>
          <p:cNvSpPr/>
          <p:nvPr/>
        </p:nvSpPr>
        <p:spPr>
          <a:xfrm>
            <a:off x="2107756" y="55615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4DFDA-283C-4CC7-8ADD-BE84D9041649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CA0CB-13DC-4999-9E0D-E86672D9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8818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 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0545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품목을 수정 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품목유형 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정보를 확인 할 수 있으며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고침을 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추가 시 앞에서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등록한 품목분류정보의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입력한다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모든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반드시 등록할 필 요는 없으며 품목은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완제품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(PR),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자재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(PT),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반제품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(SA)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따라서 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level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등록한다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341DC-A85E-4C27-BE2B-ADFCFB23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45045"/>
            <a:ext cx="7455367" cy="407475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E81543-DE39-4CB6-A84F-B6BECA9707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E0466-9B46-4C02-87EC-43A0EEBB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33771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품목정보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품목등록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80274" y="577867"/>
          <a:ext cx="4425726" cy="6152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32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3143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영문명을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약어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품목의 약어를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품목유형을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규격을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 </a:t>
                      </a:r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안전재고량을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시간당생산수를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배치당생산수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배치당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생산수를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캐비티수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캐비티의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성형줄당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포장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SHOT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당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PCS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431351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건조대차기본수량을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260664"/>
                  </a:ext>
                </a:extLst>
              </a:tr>
              <a:tr h="3239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소성대차기본수량을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82912"/>
                  </a:ext>
                </a:extLst>
              </a:tr>
              <a:tr h="647838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품목분류정보에서 등록한 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LEVEL</a:t>
                      </a:r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선택합니다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6837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86C4DDA-0C14-47F7-950C-7F2FD5048F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2037" y="1881976"/>
            <a:ext cx="5009195" cy="4214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457EDC-1F34-488E-BF79-76D5C10C1C5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6D3A3-E079-4246-969C-60B20F59263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8C22F42-9F57-43A8-920F-AD8502A9F992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A71F11CF-EEF8-4ED1-B498-84311ABBE88D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EBE84BF0-6D6A-428A-B64A-4F146E8EF6F7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544CF6FA-16C1-4C07-9395-CF92CA27928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A951F04A-A2E6-44F4-85E8-0D0B0D13F280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추가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B65183-A242-4ED2-BF04-CA86D638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57576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5A7E630-F31D-48EB-B8EE-E172397B64D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A28BD-7C10-4C52-8C9C-C544C2D1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4143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품목의 규격설정에 해당하는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공정을 선택하여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공정에서 작업 시 규격을 설정하는 화면으로 좌측에는 품목의 목록이 있으며 우측에는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선택한 품목의 설정된 규격이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품질규격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269EE36-7720-4247-BCAD-D50472B0A1B9}"/>
              </a:ext>
            </a:extLst>
          </p:cNvPr>
          <p:cNvSpPr/>
          <p:nvPr/>
        </p:nvSpPr>
        <p:spPr>
          <a:xfrm>
            <a:off x="5791200" y="250247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F41BBA-3622-46DF-8931-3F76E91A1F30}"/>
              </a:ext>
            </a:extLst>
          </p:cNvPr>
          <p:cNvSpPr/>
          <p:nvPr/>
        </p:nvSpPr>
        <p:spPr>
          <a:xfrm>
            <a:off x="3765865" y="31188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047D3C-F6AC-4A94-80E4-32C93841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46630"/>
            <a:ext cx="7455366" cy="430177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52CAFEB-07D1-4C05-98E8-21393EBC5DF4}"/>
              </a:ext>
            </a:extLst>
          </p:cNvPr>
          <p:cNvSpPr/>
          <p:nvPr/>
        </p:nvSpPr>
        <p:spPr>
          <a:xfrm>
            <a:off x="5911710" y="24615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303B1-EF58-4771-99A0-228DE01F118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B434FF-03AD-4D2C-A56E-0631BBC6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0031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품질규격복사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품질 규격을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품질규격중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 싶은 공정을 선택하여 조회하면 품질규격 설정이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A35BC-28E2-4FB2-9B05-4D8AF817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56949"/>
            <a:ext cx="7440666" cy="4454021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D020615-F783-4256-9C11-6DE236F420F9}"/>
              </a:ext>
            </a:extLst>
          </p:cNvPr>
          <p:cNvSpPr/>
          <p:nvPr/>
        </p:nvSpPr>
        <p:spPr>
          <a:xfrm>
            <a:off x="2687932" y="25211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841DE2-90CD-4B7E-8D7E-7E6A0C609F8D}"/>
              </a:ext>
            </a:extLst>
          </p:cNvPr>
          <p:cNvSpPr/>
          <p:nvPr/>
        </p:nvSpPr>
        <p:spPr>
          <a:xfrm>
            <a:off x="1905000" y="33418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6243CD-AC5B-4DC3-AFDD-1F30F26B9A5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DDD5A6-644B-411C-8C09-44E7D1C8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62352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품질규격추가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7"/>
          <a:ext cx="4425726" cy="568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91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502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  <a:endParaRPr lang="ko-KR" altLang="en-US" sz="10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108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샘플크기를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35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3719DD-B104-4EDC-A5CC-6C2279D8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" y="1740284"/>
            <a:ext cx="3839478" cy="4711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C98285-06E2-4AC8-BA58-8D5BD6CF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19196"/>
            <a:ext cx="2932602" cy="37244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0F87F-ADBB-4C8F-9203-23A81FB5266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6FD7C5-1B57-4ADD-A2EA-3229DFA20640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F9AFB215-D7CF-4B64-85B3-64772829FB3F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43B70162-FBA7-4101-B21C-9D5A8021CA9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0FD83C2C-FF7F-41BA-B8B8-007F4C2FA000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E48E744A-1831-498B-88B7-32C5A2F61B3C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FAB5E314-E872-4182-B6B4-35FA0986748D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38C621-C5D6-473A-92C9-0D774650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4542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720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설비에 등록된 공정의조건을 다른 품목에 복사할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품목을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설비시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공정조건을 설정하는 화면으로 좌측에는 품목의 목록이 있으며 우측에는 선택한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공정조건이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삭제가 가능하며 사용여부 변경 및 공정조건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복사가 가능합니다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99011-8844-4869-BDC9-89777F94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967894"/>
            <a:ext cx="7440667" cy="4443076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FC130067-B744-4E08-9B9D-20727D3FB4A2}"/>
              </a:ext>
            </a:extLst>
          </p:cNvPr>
          <p:cNvSpPr/>
          <p:nvPr/>
        </p:nvSpPr>
        <p:spPr>
          <a:xfrm>
            <a:off x="5715000" y="249037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3F4F1-87B5-4F38-A635-D06876DB2A6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F79E79-25EE-403D-913E-BFDC53D2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559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공정조건복사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75909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품목명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품목을 선택한다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검색했던 품목명은 제외된다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복사할 공정 조건을 선택합니다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6111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5999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복사하고자 하는 품목의 품질규격 중 복사하고 싶은 공정을 선택하여 조회하면 공정조건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설정이 나온다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5DF003-5457-4262-9ABE-E9571CAD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2024777"/>
            <a:ext cx="7472917" cy="438001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BC0838-9798-4B16-B7BF-71A938D5482C}"/>
              </a:ext>
            </a:extLst>
          </p:cNvPr>
          <p:cNvSpPr/>
          <p:nvPr/>
        </p:nvSpPr>
        <p:spPr>
          <a:xfrm>
            <a:off x="3177006" y="398618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0BA8F4A-83B2-4928-B508-FDF4E9EF7099}"/>
              </a:ext>
            </a:extLst>
          </p:cNvPr>
          <p:cNvSpPr/>
          <p:nvPr/>
        </p:nvSpPr>
        <p:spPr>
          <a:xfrm>
            <a:off x="3048000" y="336385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CB5162-C11D-4FAE-8B97-4ED97F0AE9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C73C70-EA5C-4FA7-A58B-08EB73DF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97028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14223" y="566061"/>
            <a:ext cx="9906000" cy="3089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0"/>
                </a:moveTo>
                <a:lnTo>
                  <a:pt x="12192000" y="0"/>
                </a:lnTo>
              </a:path>
              <a:path w="12192000" h="3175">
                <a:moveTo>
                  <a:pt x="0" y="3048"/>
                </a:moveTo>
                <a:lnTo>
                  <a:pt x="12192000" y="3048"/>
                </a:lnTo>
              </a:path>
            </a:pathLst>
          </a:custGeom>
          <a:ln w="4572"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공정조건설정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저장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619092" y="577867"/>
          <a:ext cx="4272685" cy="5573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308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544957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717420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2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검사코드를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776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검사항목 명을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358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작업장명을 선택하면 자동으로 코드가 등록됩니다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규격상한값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입력합니다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규격기준값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endParaRPr lang="ko-KR" altLang="en-US" sz="10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규격하한값</a:t>
                      </a:r>
                      <a:r>
                        <a:rPr lang="en-US" altLang="ko-KR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LSL</a:t>
                      </a:r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를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단위를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  <a:tr h="4614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비고를 입력합니다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35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9205D1B-F727-4C7A-BD43-B9F190CD8D50}"/>
              </a:ext>
            </a:extLst>
          </p:cNvPr>
          <p:cNvSpPr txBox="1"/>
          <p:nvPr/>
        </p:nvSpPr>
        <p:spPr>
          <a:xfrm>
            <a:off x="62803" y="1325714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27A479-BFF2-4EC2-B4A7-6332C7CCB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0" y="1787379"/>
            <a:ext cx="3644104" cy="436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52636B-C7C8-413C-B190-200BBD22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348" y="2286000"/>
            <a:ext cx="3003465" cy="35959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77D814-4E41-4A10-820E-FC0651813A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34816A-478D-4AB1-88EB-153900A44421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4CDE98BF-CA3C-42D8-902E-EF19A96565CA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8F291FDB-0438-40F9-B538-49E03DFFEFD3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D0441C4F-6095-4BAE-93D5-3A2C004ACAE1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F2A57E6C-F883-4095-B6D5-D9A88B4067B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0E1279FC-A84B-49D5-8796-3E44CF1CE8AC}"/>
              </a:ext>
            </a:extLst>
          </p:cNvPr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공정조건설정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0379D-1D50-4D38-8E3C-8FFCA6FF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39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5078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dirty="0">
                <a:solidFill>
                  <a:srgbClr val="2C47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3660A45-50C5-4D02-92C1-4B1839C5AF1D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8EC78F-751C-47B9-ADBF-D98675B9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144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품질규격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,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 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Process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127947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품질규격은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품목의 규격을 결정한다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공정조건은 공정이 동작할 수 있는 필 수의 조건을 결정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B001C-4817-4452-940A-01DC8E16C73F}"/>
              </a:ext>
            </a:extLst>
          </p:cNvPr>
          <p:cNvSpPr/>
          <p:nvPr/>
        </p:nvSpPr>
        <p:spPr>
          <a:xfrm>
            <a:off x="568046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품질규격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A213A5-D9EC-46C4-BE49-6C116EAFDF29}"/>
              </a:ext>
            </a:extLst>
          </p:cNvPr>
          <p:cNvSpPr/>
          <p:nvPr/>
        </p:nvSpPr>
        <p:spPr>
          <a:xfrm>
            <a:off x="1683612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92C54-6810-4937-B775-4FA6896BA217}"/>
              </a:ext>
            </a:extLst>
          </p:cNvPr>
          <p:cNvSpPr/>
          <p:nvPr/>
        </p:nvSpPr>
        <p:spPr>
          <a:xfrm>
            <a:off x="5349571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3D78E4-000A-4B52-BECF-BD343DE7A944}"/>
              </a:ext>
            </a:extLst>
          </p:cNvPr>
          <p:cNvSpPr txBox="1"/>
          <p:nvPr/>
        </p:nvSpPr>
        <p:spPr>
          <a:xfrm>
            <a:off x="297805" y="1843704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5A6360-87F6-4664-B57E-9DC66576600D}"/>
              </a:ext>
            </a:extLst>
          </p:cNvPr>
          <p:cNvCxnSpPr/>
          <p:nvPr/>
        </p:nvCxnSpPr>
        <p:spPr>
          <a:xfrm>
            <a:off x="1482446" y="2635696"/>
            <a:ext cx="185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FC7CB5-DA83-4832-8F6F-BEE05D9C0DC8}"/>
              </a:ext>
            </a:extLst>
          </p:cNvPr>
          <p:cNvSpPr/>
          <p:nvPr/>
        </p:nvSpPr>
        <p:spPr>
          <a:xfrm>
            <a:off x="5356343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FC50D-7CA9-4C6E-9B3F-774676CABC99}"/>
              </a:ext>
            </a:extLst>
          </p:cNvPr>
          <p:cNvSpPr/>
          <p:nvPr/>
        </p:nvSpPr>
        <p:spPr>
          <a:xfrm>
            <a:off x="5356343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절대습도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DAAC9A-31E0-498F-82ED-CF2F7CF2C3E4}"/>
              </a:ext>
            </a:extLst>
          </p:cNvPr>
          <p:cNvSpPr/>
          <p:nvPr/>
        </p:nvSpPr>
        <p:spPr>
          <a:xfrm>
            <a:off x="5356343" y="448434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119565-7CD3-4669-81EB-9BA3699BA3F9}"/>
              </a:ext>
            </a:extLst>
          </p:cNvPr>
          <p:cNvSpPr/>
          <p:nvPr/>
        </p:nvSpPr>
        <p:spPr>
          <a:xfrm>
            <a:off x="5356343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미세먼지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ACFD1-8508-4708-BD1C-927392622AAE}"/>
              </a:ext>
            </a:extLst>
          </p:cNvPr>
          <p:cNvSpPr/>
          <p:nvPr/>
        </p:nvSpPr>
        <p:spPr>
          <a:xfrm>
            <a:off x="564705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적제토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880783-434E-4E41-B017-DA7B5D8BB9F9}"/>
              </a:ext>
            </a:extLst>
          </p:cNvPr>
          <p:cNvSpPr/>
          <p:nvPr/>
        </p:nvSpPr>
        <p:spPr>
          <a:xfrm>
            <a:off x="564705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BE5DF1-4FEC-472C-AECC-4B0C121F316E}"/>
              </a:ext>
            </a:extLst>
          </p:cNvPr>
          <p:cNvSpPr/>
          <p:nvPr/>
        </p:nvSpPr>
        <p:spPr>
          <a:xfrm>
            <a:off x="558579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F17E54-7F93-4112-92BD-53385B18836C}"/>
              </a:ext>
            </a:extLst>
          </p:cNvPr>
          <p:cNvSpPr/>
          <p:nvPr/>
        </p:nvSpPr>
        <p:spPr>
          <a:xfrm>
            <a:off x="557570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48C775-E7B6-4F17-B638-2108F87DAF30}"/>
              </a:ext>
            </a:extLst>
          </p:cNvPr>
          <p:cNvSpPr/>
          <p:nvPr/>
        </p:nvSpPr>
        <p:spPr>
          <a:xfrm>
            <a:off x="564705" y="597621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72B125-0072-4B0F-9291-D1B3A1B05103}"/>
              </a:ext>
            </a:extLst>
          </p:cNvPr>
          <p:cNvSpPr/>
          <p:nvPr/>
        </p:nvSpPr>
        <p:spPr>
          <a:xfrm>
            <a:off x="1683612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성형길이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D64467-B7E9-4FF4-86D2-A4B2982135A5}"/>
              </a:ext>
            </a:extLst>
          </p:cNvPr>
          <p:cNvSpPr/>
          <p:nvPr/>
        </p:nvSpPr>
        <p:spPr>
          <a:xfrm>
            <a:off x="1683612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건조두께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9C75C2-52F5-4AAC-9062-EB55860032EA}"/>
              </a:ext>
            </a:extLst>
          </p:cNvPr>
          <p:cNvSpPr/>
          <p:nvPr/>
        </p:nvSpPr>
        <p:spPr>
          <a:xfrm>
            <a:off x="1683612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 길이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57F68F-6AA8-491E-8876-8D33C8244EA9}"/>
              </a:ext>
            </a:extLst>
          </p:cNvPr>
          <p:cNvSpPr/>
          <p:nvPr/>
        </p:nvSpPr>
        <p:spPr>
          <a:xfrm>
            <a:off x="1683612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포장길이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B859DB-C7CF-4BA9-A798-5D9BD8BCFE17}"/>
              </a:ext>
            </a:extLst>
          </p:cNvPr>
          <p:cNvSpPr/>
          <p:nvPr/>
        </p:nvSpPr>
        <p:spPr>
          <a:xfrm>
            <a:off x="4019389" y="236899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B0CEFF3-2D1F-416F-BF4F-1A74CA72A7AB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1479105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6CE234A-3D6A-413F-8ECD-0BDB5EE87918}"/>
              </a:ext>
            </a:extLst>
          </p:cNvPr>
          <p:cNvCxnSpPr>
            <a:stCxn id="56" idx="3"/>
            <a:endCxn id="64" idx="1"/>
          </p:cNvCxnSpPr>
          <p:nvPr/>
        </p:nvCxnSpPr>
        <p:spPr>
          <a:xfrm>
            <a:off x="1472979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CD433CD-4718-4F8B-B23C-2148CABC5067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1471970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2B723E-15A4-406C-A035-70D79E47161A}"/>
              </a:ext>
            </a:extLst>
          </p:cNvPr>
          <p:cNvCxnSpPr>
            <a:stCxn id="58" idx="3"/>
            <a:endCxn id="66" idx="1"/>
          </p:cNvCxnSpPr>
          <p:nvPr/>
        </p:nvCxnSpPr>
        <p:spPr>
          <a:xfrm>
            <a:off x="1479105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7F600F9-3F0E-43C4-ACAD-269AD1865ABB}"/>
              </a:ext>
            </a:extLst>
          </p:cNvPr>
          <p:cNvCxnSpPr>
            <a:stCxn id="42" idx="2"/>
            <a:endCxn id="54" idx="0"/>
          </p:cNvCxnSpPr>
          <p:nvPr/>
        </p:nvCxnSpPr>
        <p:spPr>
          <a:xfrm flipH="1">
            <a:off x="1021905" y="2902396"/>
            <a:ext cx="3341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D22213-0DF5-45AE-AED3-9088089D686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1021905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46047FF-6C37-43BB-9C43-5268EC2E03EE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1015779" y="4305807"/>
            <a:ext cx="6126" cy="1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7DA7278-4660-466B-9ADC-014BA81C551D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1014770" y="5009446"/>
            <a:ext cx="1009" cy="23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9B537C-F7ED-4172-9124-8840A842F29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1014770" y="5776988"/>
            <a:ext cx="7135" cy="1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ACE42F7-7F90-45F6-947A-7C3A1E350104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5806771" y="2902396"/>
            <a:ext cx="6772" cy="1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3D308B6-EBE7-4F45-88A3-D4934C670FA1}"/>
              </a:ext>
            </a:extLst>
          </p:cNvPr>
          <p:cNvCxnSpPr/>
          <p:nvPr/>
        </p:nvCxnSpPr>
        <p:spPr>
          <a:xfrm>
            <a:off x="5813543" y="3631021"/>
            <a:ext cx="0" cy="1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9C69718-7DF9-458A-A955-2B34DB1AB223}"/>
              </a:ext>
            </a:extLst>
          </p:cNvPr>
          <p:cNvCxnSpPr/>
          <p:nvPr/>
        </p:nvCxnSpPr>
        <p:spPr>
          <a:xfrm>
            <a:off x="5813543" y="4305807"/>
            <a:ext cx="0" cy="1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50D7649-6BDF-44C9-925C-05252E9BA5F1}"/>
              </a:ext>
            </a:extLst>
          </p:cNvPr>
          <p:cNvCxnSpPr/>
          <p:nvPr/>
        </p:nvCxnSpPr>
        <p:spPr>
          <a:xfrm>
            <a:off x="5813543" y="501774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30E716-4349-4773-BD3B-BB4B6D0E2E83}"/>
              </a:ext>
            </a:extLst>
          </p:cNvPr>
          <p:cNvSpPr/>
          <p:nvPr/>
        </p:nvSpPr>
        <p:spPr>
          <a:xfrm>
            <a:off x="1683612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제토무게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F0BBEE-3C36-400E-BB77-92CF3DCB2A64}"/>
              </a:ext>
            </a:extLst>
          </p:cNvPr>
          <p:cNvCxnSpPr/>
          <p:nvPr/>
        </p:nvCxnSpPr>
        <p:spPr>
          <a:xfrm>
            <a:off x="1479105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D4C0181-E377-468D-AE13-4B3863683933}"/>
              </a:ext>
            </a:extLst>
          </p:cNvPr>
          <p:cNvSpPr/>
          <p:nvPr/>
        </p:nvSpPr>
        <p:spPr>
          <a:xfrm>
            <a:off x="2798547" y="3772407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DE2066-9BD0-4A78-ACC1-F5C04962DFDB}"/>
              </a:ext>
            </a:extLst>
          </p:cNvPr>
          <p:cNvSpPr/>
          <p:nvPr/>
        </p:nvSpPr>
        <p:spPr>
          <a:xfrm>
            <a:off x="2798547" y="44760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2456B9-A5D2-4829-8B70-1C7254ABF674}"/>
              </a:ext>
            </a:extLst>
          </p:cNvPr>
          <p:cNvSpPr/>
          <p:nvPr/>
        </p:nvSpPr>
        <p:spPr>
          <a:xfrm>
            <a:off x="2798547" y="524358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FB054B-47F2-4845-95C5-AC5E6895168D}"/>
              </a:ext>
            </a:extLst>
          </p:cNvPr>
          <p:cNvSpPr/>
          <p:nvPr/>
        </p:nvSpPr>
        <p:spPr>
          <a:xfrm>
            <a:off x="2798547" y="597857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BCB5F90-7DF5-4999-97B9-C0745F1B8397}"/>
              </a:ext>
            </a:extLst>
          </p:cNvPr>
          <p:cNvCxnSpPr>
            <a:endCxn id="71" idx="1"/>
          </p:cNvCxnSpPr>
          <p:nvPr/>
        </p:nvCxnSpPr>
        <p:spPr>
          <a:xfrm>
            <a:off x="2594040" y="4039107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87CD85-A45C-40CB-B19F-79708A0EE44C}"/>
              </a:ext>
            </a:extLst>
          </p:cNvPr>
          <p:cNvCxnSpPr>
            <a:endCxn id="72" idx="1"/>
          </p:cNvCxnSpPr>
          <p:nvPr/>
        </p:nvCxnSpPr>
        <p:spPr>
          <a:xfrm>
            <a:off x="2587914" y="4742746"/>
            <a:ext cx="21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4B77252-1E0B-47BF-A87B-2A4D6049B07D}"/>
              </a:ext>
            </a:extLst>
          </p:cNvPr>
          <p:cNvCxnSpPr>
            <a:endCxn id="73" idx="1"/>
          </p:cNvCxnSpPr>
          <p:nvPr/>
        </p:nvCxnSpPr>
        <p:spPr>
          <a:xfrm>
            <a:off x="2586905" y="5510288"/>
            <a:ext cx="211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39A03F-BCA5-4AD9-A64F-1783437A69E7}"/>
              </a:ext>
            </a:extLst>
          </p:cNvPr>
          <p:cNvCxnSpPr>
            <a:endCxn id="74" idx="1"/>
          </p:cNvCxnSpPr>
          <p:nvPr/>
        </p:nvCxnSpPr>
        <p:spPr>
          <a:xfrm>
            <a:off x="2594040" y="6242915"/>
            <a:ext cx="204507" cy="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4E230B-FF6B-40EF-BF6F-50094D111FD5}"/>
              </a:ext>
            </a:extLst>
          </p:cNvPr>
          <p:cNvSpPr/>
          <p:nvPr/>
        </p:nvSpPr>
        <p:spPr>
          <a:xfrm>
            <a:off x="2798547" y="3097621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8DEA822-D354-4880-B160-C6139CCE1627}"/>
              </a:ext>
            </a:extLst>
          </p:cNvPr>
          <p:cNvCxnSpPr/>
          <p:nvPr/>
        </p:nvCxnSpPr>
        <p:spPr>
          <a:xfrm>
            <a:off x="2594040" y="3333361"/>
            <a:ext cx="20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ECD52-A684-48F0-BEF7-A95A4EAA0866}"/>
              </a:ext>
            </a:extLst>
          </p:cNvPr>
          <p:cNvCxnSpPr>
            <a:stCxn id="43" idx="3"/>
            <a:endCxn id="67" idx="1"/>
          </p:cNvCxnSpPr>
          <p:nvPr/>
        </p:nvCxnSpPr>
        <p:spPr>
          <a:xfrm>
            <a:off x="2598012" y="2635696"/>
            <a:ext cx="142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D70994-1492-484D-BB4D-8A707C632774}"/>
              </a:ext>
            </a:extLst>
          </p:cNvPr>
          <p:cNvCxnSpPr>
            <a:stCxn id="44" idx="1"/>
            <a:endCxn id="67" idx="3"/>
          </p:cNvCxnSpPr>
          <p:nvPr/>
        </p:nvCxnSpPr>
        <p:spPr>
          <a:xfrm flipH="1">
            <a:off x="4933789" y="2635696"/>
            <a:ext cx="415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664E13-0496-439C-A9E2-19EC7782019D}"/>
              </a:ext>
            </a:extLst>
          </p:cNvPr>
          <p:cNvSpPr/>
          <p:nvPr/>
        </p:nvSpPr>
        <p:spPr>
          <a:xfrm>
            <a:off x="5356343" y="600282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E35052-62FD-40B5-9626-E4591B927360}"/>
              </a:ext>
            </a:extLst>
          </p:cNvPr>
          <p:cNvCxnSpPr/>
          <p:nvPr/>
        </p:nvCxnSpPr>
        <p:spPr>
          <a:xfrm>
            <a:off x="5813543" y="5776988"/>
            <a:ext cx="0" cy="22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46663C-7A6B-4D64-90A1-9A83A9FE14D9}"/>
              </a:ext>
            </a:extLst>
          </p:cNvPr>
          <p:cNvSpPr/>
          <p:nvPr/>
        </p:nvSpPr>
        <p:spPr>
          <a:xfrm>
            <a:off x="6513683" y="236749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6BF266-A7CB-4F59-9D39-5B234683DAAA}"/>
              </a:ext>
            </a:extLst>
          </p:cNvPr>
          <p:cNvCxnSpPr>
            <a:stCxn id="67" idx="0"/>
            <a:endCxn id="90" idx="0"/>
          </p:cNvCxnSpPr>
          <p:nvPr/>
        </p:nvCxnSpPr>
        <p:spPr>
          <a:xfrm rot="5400000" flipH="1" flipV="1">
            <a:off x="5722985" y="1121098"/>
            <a:ext cx="1502" cy="2494294"/>
          </a:xfrm>
          <a:prstGeom prst="bentConnector3">
            <a:avLst>
              <a:gd name="adj1" fmla="val 1531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4667BF7-3949-4543-A5E2-C7713CB684C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2E8653-BA3E-4595-9F8E-67CCDFB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1568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 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 대분류의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불량현상 대분류를 확인하거나 불량현상 대분류를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15D14-9350-4DFE-B4F4-E9019EC1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" y="1941471"/>
            <a:ext cx="7466067" cy="4467214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6E63C15D-B68C-4501-BD96-E2C7E6D7F037}"/>
              </a:ext>
            </a:extLst>
          </p:cNvPr>
          <p:cNvSpPr/>
          <p:nvPr/>
        </p:nvSpPr>
        <p:spPr>
          <a:xfrm>
            <a:off x="4938777" y="259388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32881C-C422-4C4E-8949-E6BDB8B81348}"/>
              </a:ext>
            </a:extLst>
          </p:cNvPr>
          <p:cNvSpPr/>
          <p:nvPr/>
        </p:nvSpPr>
        <p:spPr>
          <a:xfrm>
            <a:off x="6705600" y="34727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C85072F-A82F-40C5-B057-73421A38BC96}"/>
              </a:ext>
            </a:extLst>
          </p:cNvPr>
          <p:cNvSpPr/>
          <p:nvPr/>
        </p:nvSpPr>
        <p:spPr>
          <a:xfrm>
            <a:off x="2687932" y="57246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8900CD-E737-4482-B8CB-FA5B1390F82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CA337-5E2C-47EF-A8A7-32934F41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50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19">
            <a:extLst>
              <a:ext uri="{FF2B5EF4-FFF2-40B4-BE49-F238E27FC236}">
                <a16:creationId xmlns:a16="http://schemas.microsoft.com/office/drawing/2014/main" id="{DBDADEF1-F457-47E6-8399-36A67E399947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3" name="object 22">
            <a:extLst>
              <a:ext uri="{FF2B5EF4-FFF2-40B4-BE49-F238E27FC236}">
                <a16:creationId xmlns:a16="http://schemas.microsoft.com/office/drawing/2014/main" id="{778A3C21-4F19-447C-A8E2-514B478260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불량현상 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상세분류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불량현상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불량현상상세분류의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불량현상 대분류로 불량현상 상세분류를 설정할 수 있는 화면이다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B5760F-30F2-4783-A3DC-94514A2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" y="1904999"/>
            <a:ext cx="7480915" cy="4545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27C1D1-B6FA-40E8-A019-4E3868C6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49" y="3507455"/>
            <a:ext cx="2159926" cy="2233612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D0EEE460-7D9E-4899-A34E-A21B61152DFD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B73893-03FC-4BD7-8439-52848AFD9B33}"/>
              </a:ext>
            </a:extLst>
          </p:cNvPr>
          <p:cNvSpPr/>
          <p:nvPr/>
        </p:nvSpPr>
        <p:spPr>
          <a:xfrm>
            <a:off x="6348463" y="329922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53642D4-014D-46EF-965C-0DF170AC6A73}"/>
              </a:ext>
            </a:extLst>
          </p:cNvPr>
          <p:cNvSpPr/>
          <p:nvPr/>
        </p:nvSpPr>
        <p:spPr>
          <a:xfrm>
            <a:off x="6781800" y="59315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F70D4-DC7A-4099-99CF-452697A3DF6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A65A4-B982-4F51-A79D-755CD302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05402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 err="1">
                <a:latin typeface="Noto Sans CJK JP Bold"/>
                <a:cs typeface="Noto Sans CJK JP Bold"/>
              </a:rPr>
              <a:t>비가동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 대분류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58038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대분류의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시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C2D224-C2B0-4991-98BE-B688D06B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" y="1924709"/>
            <a:ext cx="7455366" cy="4483975"/>
          </a:xfrm>
          <a:prstGeom prst="rect">
            <a:avLst/>
          </a:prstGeom>
        </p:spPr>
      </p:pic>
      <p:sp>
        <p:nvSpPr>
          <p:cNvPr id="39" name="object 19">
            <a:extLst>
              <a:ext uri="{FF2B5EF4-FFF2-40B4-BE49-F238E27FC236}">
                <a16:creationId xmlns:a16="http://schemas.microsoft.com/office/drawing/2014/main" id="{6F542CBF-6FBB-449E-9640-5594EF185C80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7B6770BC-4B2B-4669-BB9A-4BDACC9428B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AD806A-C484-4918-B707-988DC71B3C1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277AE887-B2D3-4CBE-8531-2C78EFC25835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확인하거나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대분류를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441BC9D-F37A-4848-88FC-C3FE834795F3}"/>
              </a:ext>
            </a:extLst>
          </p:cNvPr>
          <p:cNvSpPr/>
          <p:nvPr/>
        </p:nvSpPr>
        <p:spPr>
          <a:xfrm>
            <a:off x="4710572" y="255726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42B48D1-886C-4822-94C2-1B7BBDC79BB5}"/>
              </a:ext>
            </a:extLst>
          </p:cNvPr>
          <p:cNvSpPr/>
          <p:nvPr/>
        </p:nvSpPr>
        <p:spPr>
          <a:xfrm>
            <a:off x="6629400" y="333569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F87F576-B1DA-429E-862C-092010433379}"/>
              </a:ext>
            </a:extLst>
          </p:cNvPr>
          <p:cNvSpPr/>
          <p:nvPr/>
        </p:nvSpPr>
        <p:spPr>
          <a:xfrm>
            <a:off x="2558926" y="57134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14FF5-35C9-4598-BF85-BAFC0D9F057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104ADC-AE14-4861-A440-D7CDE4BB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289949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비가동상세분류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상세분류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58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 목록창이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0"/>
            <a:ext cx="7455366" cy="583069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63084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56389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좌측에는 </a:t>
            </a:r>
            <a:r>
              <a:rPr lang="ko-KR" altLang="en-US" sz="1200" spc="8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대분류가 표시되고 우측에는 선택한 대분류에 포함되는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비가동상세분류가 표시된다</a:t>
            </a:r>
            <a:r>
              <a:rPr lang="en-US" altLang="ko-KR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6AD91-445D-4765-ADEA-07D51EB8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974635"/>
            <a:ext cx="7455366" cy="443633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43C15E1-0D85-4B9E-BCA6-8318CFD3E9C9}"/>
              </a:ext>
            </a:extLst>
          </p:cNvPr>
          <p:cNvSpPr/>
          <p:nvPr/>
        </p:nvSpPr>
        <p:spPr>
          <a:xfrm>
            <a:off x="4572000" y="3581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5A5A394-9B37-4DB2-9B8D-794AE01C80A2}"/>
              </a:ext>
            </a:extLst>
          </p:cNvPr>
          <p:cNvSpPr/>
          <p:nvPr/>
        </p:nvSpPr>
        <p:spPr>
          <a:xfrm>
            <a:off x="6629400" y="31724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DC4A5B-2C0A-4F05-AF4C-BD800E9B5558}"/>
              </a:ext>
            </a:extLst>
          </p:cNvPr>
          <p:cNvSpPr/>
          <p:nvPr/>
        </p:nvSpPr>
        <p:spPr>
          <a:xfrm>
            <a:off x="2489962" y="544722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B1D8E9-F0BB-41AD-A0DF-AD1D64678D7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01702D-8E46-48A5-8A2C-5EF57E85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83771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포장등급상세정의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3426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포장등급상세정의 의 등급이 출력된다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불량현상 대분류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37923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</a:t>
            </a:r>
            <a:endParaRPr lang="en-US" altLang="ko-KR" sz="1200" spc="8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/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35239-E23A-4ACE-A530-A1E7FC96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1887823"/>
            <a:ext cx="7455366" cy="4520861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C8BECC0B-13EA-4BF1-ACC3-764FF51EA70C}"/>
              </a:ext>
            </a:extLst>
          </p:cNvPr>
          <p:cNvSpPr/>
          <p:nvPr/>
        </p:nvSpPr>
        <p:spPr>
          <a:xfrm>
            <a:off x="5410200" y="35655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E5D703A-E348-419A-940F-7719BDDC7819}"/>
              </a:ext>
            </a:extLst>
          </p:cNvPr>
          <p:cNvSpPr/>
          <p:nvPr/>
        </p:nvSpPr>
        <p:spPr>
          <a:xfrm>
            <a:off x="6705600" y="328059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87FB2A-2B74-4403-AC64-0D37B30E229C}"/>
              </a:ext>
            </a:extLst>
          </p:cNvPr>
          <p:cNvSpPr/>
          <p:nvPr/>
        </p:nvSpPr>
        <p:spPr>
          <a:xfrm>
            <a:off x="2429920" y="55991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1D2CD-454C-44D6-B183-BEA88E56F6B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C16698-0C4E-4463-8BDC-9FA6747A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426373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 정보관리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5589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대차정보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 정보관리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16" dirty="0">
                <a:solidFill>
                  <a:schemeClr val="bg1">
                    <a:lumMod val="75000"/>
                  </a:schemeClr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대차정보 </a:t>
            </a:r>
            <a:endParaRPr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7983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사용여부 변경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</a:t>
            </a:r>
            <a:r>
              <a:rPr lang="ko-KR" altLang="en-US" sz="10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포장등급상세정의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사용유무를 변경한다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(Y,N)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추가와 수정을 이용할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고침시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최신 정보로 업데이트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내용을 입력하지 않으면 저장을 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100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28B80A-272E-4F93-B084-0629B03172A8}"/>
              </a:ext>
            </a:extLst>
          </p:cNvPr>
          <p:cNvSpPr/>
          <p:nvPr/>
        </p:nvSpPr>
        <p:spPr>
          <a:xfrm>
            <a:off x="4114800" y="143422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4A4B2D36-C9DE-431A-A83A-BB44EF48765C}"/>
              </a:ext>
            </a:extLst>
          </p:cNvPr>
          <p:cNvSpPr/>
          <p:nvPr/>
        </p:nvSpPr>
        <p:spPr>
          <a:xfrm>
            <a:off x="64593" y="1296161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7602588-E152-41FC-B008-E5059A214F4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14136-301B-424D-B820-870416BC8506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747BC9B-0AD4-4CE5-8CF3-E93BC0A5C1FD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latinLnBrk="0"/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확인하거나 </a:t>
            </a:r>
            <a:r>
              <a:rPr lang="ko-KR" altLang="en-US" sz="1200" spc="16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대자정보를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추가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삭제를 할 수 있고 사용여부를 변경할 수 있다</a:t>
            </a:r>
            <a:r>
              <a: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4ACBD3-5FFB-49A7-B82B-A8F1AA4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" y="1863863"/>
            <a:ext cx="7455366" cy="4544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7A17F7-775E-4D6E-8183-C1F443EB379D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557FAC-1B59-4264-BAEB-F1CAC0B94EFB}"/>
              </a:ext>
            </a:extLst>
          </p:cNvPr>
          <p:cNvSpPr/>
          <p:nvPr/>
        </p:nvSpPr>
        <p:spPr>
          <a:xfrm>
            <a:off x="4114800" y="25908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1806050-A5A1-4B0B-9708-DE100BF04CFB}"/>
              </a:ext>
            </a:extLst>
          </p:cNvPr>
          <p:cNvSpPr/>
          <p:nvPr/>
        </p:nvSpPr>
        <p:spPr>
          <a:xfrm>
            <a:off x="2558926" y="57516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B39D440-1F91-4CD5-9DEF-1191CD5FFC1F}"/>
              </a:ext>
            </a:extLst>
          </p:cNvPr>
          <p:cNvSpPr/>
          <p:nvPr/>
        </p:nvSpPr>
        <p:spPr>
          <a:xfrm>
            <a:off x="6629400" y="3903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EF8D1D-4D2D-4DA4-9558-E25D2561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1675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BA38C36-9196-4449-A609-12119C5838C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16C7D-5055-4A9B-9CC7-F0BE1C0F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18399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B35A16-7A62-4224-A5FB-6BD241AD3060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128352" y="3721507"/>
            <a:ext cx="1" cy="614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V="1">
            <a:off x="533400" y="3457824"/>
            <a:ext cx="6718572" cy="9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58725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생산의뢰를 바탕으로 성형작업지시를 생성하고 작업지시를 조회하여 작업지시가 생산대기일 경우 계획을 수정할 수 있고 현장마감일 경우 작업지시 마감처리와 일 단위 시간대별 실적을 조회 하는 프로세스입니다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546832" y="3188106"/>
            <a:ext cx="1163041" cy="533401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638146" y="3335897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작업지시상태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446003" y="3064519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171884" y="3160566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3696910" y="4125580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계획변경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6A06A2-399B-4CC3-8539-27FD4BC03629}"/>
              </a:ext>
            </a:extLst>
          </p:cNvPr>
          <p:cNvSpPr/>
          <p:nvPr/>
        </p:nvSpPr>
        <p:spPr>
          <a:xfrm>
            <a:off x="2537037" y="3191124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작업지시확인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16896E-2FA6-4BC7-8F47-9AF6786BED67}"/>
              </a:ext>
            </a:extLst>
          </p:cNvPr>
          <p:cNvSpPr/>
          <p:nvPr/>
        </p:nvSpPr>
        <p:spPr>
          <a:xfrm>
            <a:off x="6248280" y="3191124"/>
            <a:ext cx="1003692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 조회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F4EF2-10E7-4D2D-9386-784F99674ABB}"/>
              </a:ext>
            </a:extLst>
          </p:cNvPr>
          <p:cNvSpPr txBox="1"/>
          <p:nvPr/>
        </p:nvSpPr>
        <p:spPr>
          <a:xfrm>
            <a:off x="3319099" y="3811753"/>
            <a:ext cx="90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생산대기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FB99382-3FC1-4AF9-B21F-1CB5610D19A3}"/>
              </a:ext>
            </a:extLst>
          </p:cNvPr>
          <p:cNvCxnSpPr>
            <a:cxnSpLocks/>
            <a:stCxn id="43" idx="1"/>
            <a:endCxn id="38" idx="2"/>
          </p:cNvCxnSpPr>
          <p:nvPr/>
        </p:nvCxnSpPr>
        <p:spPr>
          <a:xfrm rot="10800000">
            <a:off x="2994238" y="3724524"/>
            <a:ext cx="702673" cy="66775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A58B443-1F2A-4952-BC4E-F89AA8B3159A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57B1117D-AAF5-4AE6-BD68-81419933004D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7" name="object 15">
              <a:extLst>
                <a:ext uri="{FF2B5EF4-FFF2-40B4-BE49-F238E27FC236}">
                  <a16:creationId xmlns:a16="http://schemas.microsoft.com/office/drawing/2014/main" id="{0B0B449F-AADC-43E9-A4DA-8E3CE33AB18D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0A04EA52-93B1-414C-8E21-27BAC761469E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7" name="object 17">
                <a:extLst>
                  <a:ext uri="{FF2B5EF4-FFF2-40B4-BE49-F238E27FC236}">
                    <a16:creationId xmlns:a16="http://schemas.microsoft.com/office/drawing/2014/main" id="{39DD9D36-834E-4E30-87A3-EB2716C2DF2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A928B3-B531-4B7D-AACD-DB80AD2C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19323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78808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생산의뢰의 성형작업 지시를 생성한다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 목록을 삭제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만약 해당의뢰의 작업지시가 존재하면 작업지시 까지 모두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생산의뢰들의 목록을 리포트로 출력한다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 완료된 의뢰 목록을 선택해 생산의뢰를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생산의뢰번호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BCD0F38-8EF4-4F02-8C27-255E7663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5" y="1439591"/>
            <a:ext cx="7324034" cy="446265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7401081-52B7-48AD-8E55-05C4F9515516}"/>
              </a:ext>
            </a:extLst>
          </p:cNvPr>
          <p:cNvSpPr/>
          <p:nvPr/>
        </p:nvSpPr>
        <p:spPr>
          <a:xfrm>
            <a:off x="1775994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67F0EBB-B8E1-49A7-A56F-5EDD0E25F114}"/>
              </a:ext>
            </a:extLst>
          </p:cNvPr>
          <p:cNvSpPr/>
          <p:nvPr/>
        </p:nvSpPr>
        <p:spPr>
          <a:xfrm>
            <a:off x="1337012" y="155581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734CE0-E830-4C9C-B94A-3136D439658F}"/>
              </a:ext>
            </a:extLst>
          </p:cNvPr>
          <p:cNvSpPr/>
          <p:nvPr/>
        </p:nvSpPr>
        <p:spPr>
          <a:xfrm>
            <a:off x="2090662" y="154999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5221940-D9EC-40E4-AB2B-C4DCA92C2AAD}"/>
              </a:ext>
            </a:extLst>
          </p:cNvPr>
          <p:cNvSpPr/>
          <p:nvPr/>
        </p:nvSpPr>
        <p:spPr>
          <a:xfrm>
            <a:off x="1371600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E6AA6F-4C84-477F-8B97-B78945BA8F03}"/>
              </a:ext>
            </a:extLst>
          </p:cNvPr>
          <p:cNvSpPr/>
          <p:nvPr/>
        </p:nvSpPr>
        <p:spPr>
          <a:xfrm>
            <a:off x="6434531" y="2514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ACFFD6F-13C7-4DAB-AB61-F8F428647A29}"/>
              </a:ext>
            </a:extLst>
          </p:cNvPr>
          <p:cNvSpPr/>
          <p:nvPr/>
        </p:nvSpPr>
        <p:spPr>
          <a:xfrm>
            <a:off x="5791200" y="2171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7338FC-9358-45D6-A372-D5FAA4D4E7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9B2FD4-3F69-44DF-B917-73F4C90770FC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98B0A09E-CD46-4E0D-BFD2-429CFAF2F193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40" name="object 15">
              <a:extLst>
                <a:ext uri="{FF2B5EF4-FFF2-40B4-BE49-F238E27FC236}">
                  <a16:creationId xmlns:a16="http://schemas.microsoft.com/office/drawing/2014/main" id="{1E10B1F7-A11E-43D5-B088-6ED156A7B8B7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1" name="object 16">
                <a:extLst>
                  <a:ext uri="{FF2B5EF4-FFF2-40B4-BE49-F238E27FC236}">
                    <a16:creationId xmlns:a16="http://schemas.microsoft.com/office/drawing/2014/main" id="{52BCEB53-927B-4E96-BACF-63D3BB095BAA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2" name="object 17">
                <a:extLst>
                  <a:ext uri="{FF2B5EF4-FFF2-40B4-BE49-F238E27FC236}">
                    <a16:creationId xmlns:a16="http://schemas.microsoft.com/office/drawing/2014/main" id="{FB35E1DC-9482-4C8B-A740-85EFD519853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2C98C0-0151-4BFA-8482-7BAF0C8B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49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전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8742C11-AE8A-426C-B75D-29BC145461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867" y="1853359"/>
            <a:ext cx="7410926" cy="454744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7E2369B-31C8-4F19-83AB-638047AE7DA9}"/>
              </a:ext>
            </a:extLst>
          </p:cNvPr>
          <p:cNvSpPr/>
          <p:nvPr/>
        </p:nvSpPr>
        <p:spPr>
          <a:xfrm>
            <a:off x="6629400" y="224456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03635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실행 시 최초로 보여지는 화면이다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화면이 생성된다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EF40CDFC-9FC2-4045-8BEB-8F9C56C401FC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4" name="object 45">
            <a:extLst>
              <a:ext uri="{FF2B5EF4-FFF2-40B4-BE49-F238E27FC236}">
                <a16:creationId xmlns:a16="http://schemas.microsoft.com/office/drawing/2014/main" id="{A360025C-024D-4E86-9E56-9DFE45E4EB25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로그인전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AC0C8E1-4634-4AB0-888C-7BD354CC87FD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7E7F1-967C-467E-A539-C1867EBF0ECD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3D2AB-B852-4801-A564-AB9FA56E5DD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9803A-83E1-42C5-9C2E-46DC4D03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464927" cy="446313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574014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성형작업지시생성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375353" cy="5816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5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307004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567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5679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생산의뢰순번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생산의뢰번호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생산의뢰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일자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작업장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작업을 진행할 작업장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계획수량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</a:t>
                      </a:r>
                      <a:r>
                        <a:rPr lang="ko-KR" altLang="en-US" sz="11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계획수량단위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5851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생성할 작업지시의 특이사항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특이사항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7846" y="1281194"/>
            <a:ext cx="3051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74DA59A-AE4F-449A-8E5B-1AA239B5E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4" y="1944937"/>
            <a:ext cx="4935063" cy="42096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767BBE-C2FE-4F70-B2EC-1D2B44FDCD7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DB5792-CE68-4882-845C-781C0BA6471B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9A8DD883-A1CC-4F45-9683-A77C71576D34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26" name="object 15">
              <a:extLst>
                <a:ext uri="{FF2B5EF4-FFF2-40B4-BE49-F238E27FC236}">
                  <a16:creationId xmlns:a16="http://schemas.microsoft.com/office/drawing/2014/main" id="{5331ED92-E798-4111-AE80-3AE286B10E7A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27" name="object 16">
                <a:extLst>
                  <a:ext uri="{FF2B5EF4-FFF2-40B4-BE49-F238E27FC236}">
                    <a16:creationId xmlns:a16="http://schemas.microsoft.com/office/drawing/2014/main" id="{6E562635-C9A8-4967-BCF5-3DFE2173DF08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28" name="object 17">
                <a:extLst>
                  <a:ext uri="{FF2B5EF4-FFF2-40B4-BE49-F238E27FC236}">
                    <a16:creationId xmlns:a16="http://schemas.microsoft.com/office/drawing/2014/main" id="{8582807D-C286-4A22-852D-C54EC2725432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82331-EA70-4AA4-8135-C99F0002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3121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772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594056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입력정보를 활성화 시켜 변경할 내용을 입력한다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수정을 통해 입력한 변경내용을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다운로드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엑셀로 다운로드한다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작업의 작업지시상태를 작업지시마감 처리한다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작업지시마감취소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작업지시마감된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작업지시상태를 현장마감인 상태로 되돌린다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2533E7D-2CAF-4073-BCB9-2737601C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6" y="2030293"/>
            <a:ext cx="6959460" cy="42773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19FE54-E90F-4A36-96D8-777CC51E30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6981" y="1306023"/>
            <a:ext cx="1984903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51631B-C819-4512-B2F8-D7F0ACDD79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56410" y="1306022"/>
            <a:ext cx="1981200" cy="1448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C86574F-1BB1-4C82-8575-929A44103791}"/>
              </a:ext>
            </a:extLst>
          </p:cNvPr>
          <p:cNvSpPr/>
          <p:nvPr/>
        </p:nvSpPr>
        <p:spPr>
          <a:xfrm>
            <a:off x="2071077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C72273-DABE-442D-A268-E1B7AC890863}"/>
              </a:ext>
            </a:extLst>
          </p:cNvPr>
          <p:cNvSpPr/>
          <p:nvPr/>
        </p:nvSpPr>
        <p:spPr>
          <a:xfrm>
            <a:off x="1605390" y="210369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6DEA17E-460F-4175-AE1F-8912227A0EAD}"/>
              </a:ext>
            </a:extLst>
          </p:cNvPr>
          <p:cNvSpPr/>
          <p:nvPr/>
        </p:nvSpPr>
        <p:spPr>
          <a:xfrm>
            <a:off x="2579144" y="211066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724CDC-B7E0-4AE3-BF0A-575550190317}"/>
              </a:ext>
            </a:extLst>
          </p:cNvPr>
          <p:cNvSpPr/>
          <p:nvPr/>
        </p:nvSpPr>
        <p:spPr>
          <a:xfrm>
            <a:off x="2329089" y="210287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54BA595-8722-4946-A9E0-C6E59C27EE13}"/>
              </a:ext>
            </a:extLst>
          </p:cNvPr>
          <p:cNvSpPr/>
          <p:nvPr/>
        </p:nvSpPr>
        <p:spPr>
          <a:xfrm>
            <a:off x="1383305" y="275456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0B449AF-36F5-4A79-A533-EDAC3BD07432}"/>
              </a:ext>
            </a:extLst>
          </p:cNvPr>
          <p:cNvSpPr/>
          <p:nvPr/>
        </p:nvSpPr>
        <p:spPr>
          <a:xfrm>
            <a:off x="7173808" y="277277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07F415B-44A5-4732-939E-3BEA0E4E37B5}"/>
              </a:ext>
            </a:extLst>
          </p:cNvPr>
          <p:cNvSpPr/>
          <p:nvPr/>
        </p:nvSpPr>
        <p:spPr>
          <a:xfrm>
            <a:off x="7173808" y="301958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52981F-F048-4866-963D-51438A8C2D6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A90E55E-AFB8-45DD-88DF-9AB5AC426C29}"/>
              </a:ext>
            </a:extLst>
          </p:cNvPr>
          <p:cNvCxnSpPr/>
          <p:nvPr/>
        </p:nvCxnSpPr>
        <p:spPr>
          <a:xfrm flipV="1">
            <a:off x="3712342" y="281940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6D26EC8-83D2-4BB2-8B44-6CDE0082D685}"/>
              </a:ext>
            </a:extLst>
          </p:cNvPr>
          <p:cNvCxnSpPr/>
          <p:nvPr/>
        </p:nvCxnSpPr>
        <p:spPr>
          <a:xfrm flipV="1">
            <a:off x="5167630" y="2821230"/>
            <a:ext cx="76200" cy="1637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F57A6B5-25AC-4548-BBD4-16C6910E9EB2}"/>
              </a:ext>
            </a:extLst>
          </p:cNvPr>
          <p:cNvGrpSpPr/>
          <p:nvPr/>
        </p:nvGrpSpPr>
        <p:grpSpPr>
          <a:xfrm>
            <a:off x="435698" y="228600"/>
            <a:ext cx="2312276" cy="318196"/>
            <a:chOff x="399288" y="295939"/>
            <a:chExt cx="2401619" cy="398049"/>
          </a:xfrm>
        </p:grpSpPr>
        <p:sp>
          <p:nvSpPr>
            <p:cNvPr id="42" name="object 14">
              <a:extLst>
                <a:ext uri="{FF2B5EF4-FFF2-40B4-BE49-F238E27FC236}">
                  <a16:creationId xmlns:a16="http://schemas.microsoft.com/office/drawing/2014/main" id="{D351B66B-C639-45FB-9FF0-31DADA9BEBE8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43" name="object 15">
              <a:extLst>
                <a:ext uri="{FF2B5EF4-FFF2-40B4-BE49-F238E27FC236}">
                  <a16:creationId xmlns:a16="http://schemas.microsoft.com/office/drawing/2014/main" id="{DD69FA3C-774F-48BE-B24E-90D067F4FC05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44" name="object 16">
                <a:extLst>
                  <a:ext uri="{FF2B5EF4-FFF2-40B4-BE49-F238E27FC236}">
                    <a16:creationId xmlns:a16="http://schemas.microsoft.com/office/drawing/2014/main" id="{66547FFC-16D6-4389-B245-CFF0C6439164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46" name="object 17">
                <a:extLst>
                  <a:ext uri="{FF2B5EF4-FFF2-40B4-BE49-F238E27FC236}">
                    <a16:creationId xmlns:a16="http://schemas.microsoft.com/office/drawing/2014/main" id="{518B0850-D03F-4C30-A065-7509482AF472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032EA-96E0-4DCD-BE49-CB5C544F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53345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단위 시간대별 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54729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그리드 목록 더블클릭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 그리드의 시간대별 생산량 꺾은선 그래프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일자의 생산량 막대차트 조회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67D48BB-D214-4C4E-8C92-696C1B6A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3169"/>
            <a:ext cx="7065087" cy="4325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43946-1FE7-4446-B301-5241DE6E459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939F33-0DF7-44CE-B0F2-4F43026A6AE1}"/>
              </a:ext>
            </a:extLst>
          </p:cNvPr>
          <p:cNvSpPr/>
          <p:nvPr/>
        </p:nvSpPr>
        <p:spPr>
          <a:xfrm>
            <a:off x="1467165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1E9F2EE-F010-49E8-8B36-1DA326811B39}"/>
              </a:ext>
            </a:extLst>
          </p:cNvPr>
          <p:cNvSpPr/>
          <p:nvPr/>
        </p:nvSpPr>
        <p:spPr>
          <a:xfrm>
            <a:off x="2133600" y="16820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6B5E980-384C-4B06-AEFE-3AED45A9A9B5}"/>
              </a:ext>
            </a:extLst>
          </p:cNvPr>
          <p:cNvSpPr/>
          <p:nvPr/>
        </p:nvSpPr>
        <p:spPr>
          <a:xfrm>
            <a:off x="4636742" y="422910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43B65D-B965-4474-90D0-A0FFE9F00413}"/>
              </a:ext>
            </a:extLst>
          </p:cNvPr>
          <p:cNvSpPr/>
          <p:nvPr/>
        </p:nvSpPr>
        <p:spPr>
          <a:xfrm>
            <a:off x="1467165" y="22860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D0C5EA-F2C8-4146-B9EB-0B467C198289}"/>
              </a:ext>
            </a:extLst>
          </p:cNvPr>
          <p:cNvGrpSpPr/>
          <p:nvPr/>
        </p:nvGrpSpPr>
        <p:grpSpPr>
          <a:xfrm>
            <a:off x="435698" y="225185"/>
            <a:ext cx="2312276" cy="318196"/>
            <a:chOff x="399288" y="295939"/>
            <a:chExt cx="2401619" cy="398049"/>
          </a:xfrm>
        </p:grpSpPr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11B5E4B9-8715-437D-9946-09E138AAF13C}"/>
                </a:ext>
              </a:extLst>
            </p:cNvPr>
            <p:cNvSpPr txBox="1"/>
            <p:nvPr/>
          </p:nvSpPr>
          <p:spPr>
            <a:xfrm>
              <a:off x="680642" y="295939"/>
              <a:ext cx="2120265" cy="398049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r>
                <a:rPr lang="ko-KR" altLang="en-US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2000" b="1" spc="37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작업지시 관리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endParaRPr sz="2000" b="1" dirty="0"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36" name="object 15">
              <a:extLst>
                <a:ext uri="{FF2B5EF4-FFF2-40B4-BE49-F238E27FC236}">
                  <a16:creationId xmlns:a16="http://schemas.microsoft.com/office/drawing/2014/main" id="{5D608555-222B-43D2-862F-86E38C2E9539}"/>
                </a:ext>
              </a:extLst>
            </p:cNvPr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37" name="object 16">
                <a:extLst>
                  <a:ext uri="{FF2B5EF4-FFF2-40B4-BE49-F238E27FC236}">
                    <a16:creationId xmlns:a16="http://schemas.microsoft.com/office/drawing/2014/main" id="{B883330A-DA08-41BA-9DD2-D85E4BAE4029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38" name="object 17">
                <a:extLst>
                  <a:ext uri="{FF2B5EF4-FFF2-40B4-BE49-F238E27FC236}">
                    <a16:creationId xmlns:a16="http://schemas.microsoft.com/office/drawing/2014/main" id="{4ADDBB77-1D57-498D-B69C-F801FA174E4F}"/>
                  </a:ext>
                </a:extLst>
              </p:cNvPr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CCB3BE-2468-4BC8-9D6B-A1848B7D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429210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83F0B39-29BC-4596-95C8-85CA86E8E64F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AABCE-CA63-4F6B-B3D3-7183B66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57267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9" y="703368"/>
            <a:ext cx="106680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7445827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738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C1554F7-98FF-495F-8B1D-3BA40A7AB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67" y="1858338"/>
            <a:ext cx="7419593" cy="453619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6BC4724-5C7E-4CC1-A060-4171E7CB9B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9580" y="3962400"/>
            <a:ext cx="2042160" cy="2130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C44E63A-73CB-4811-96BE-F5F1EE115D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0" y="3966845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767A67F-701A-4AD0-9CC9-BAA6AAFBA9D9}"/>
              </a:ext>
            </a:extLst>
          </p:cNvPr>
          <p:cNvSpPr/>
          <p:nvPr/>
        </p:nvSpPr>
        <p:spPr>
          <a:xfrm>
            <a:off x="3068465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027DC5-28CA-4BD1-9E10-ACE189992952}"/>
              </a:ext>
            </a:extLst>
          </p:cNvPr>
          <p:cNvSpPr/>
          <p:nvPr/>
        </p:nvSpPr>
        <p:spPr>
          <a:xfrm>
            <a:off x="5503603" y="40386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886D37-5A9C-49D8-9302-67B55F402618}"/>
              </a:ext>
            </a:extLst>
          </p:cNvPr>
          <p:cNvSpPr/>
          <p:nvPr/>
        </p:nvSpPr>
        <p:spPr>
          <a:xfrm>
            <a:off x="2507575" y="259160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9F6C63-9C3B-448B-8B68-12C22B0B2B7E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BBBD1D11-C566-48F0-A0FC-385B86F3277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9" name="object 22">
            <a:extLst>
              <a:ext uri="{FF2B5EF4-FFF2-40B4-BE49-F238E27FC236}">
                <a16:creationId xmlns:a16="http://schemas.microsoft.com/office/drawing/2014/main" id="{EDBB6BF5-84FD-4BB4-98DF-AB400D98021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1D8DC3-B133-4CE1-AB6F-399F0904629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CC52C548-C2FC-4BD9-86EE-A82C6828637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작업지시를 확인하고 작업지시의 생산수량을 변경할 수 있고 조회하는 화면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3D713B-E495-4F71-8DBC-5578A1B5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54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544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6"/>
          <a:ext cx="4425726" cy="583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38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품목명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공정명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투입수량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산출수량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882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생산수량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원하는 생산수량으로 수량설정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숫자가 아닌 경우 메시지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66BC6-5AC5-4F9C-8092-4537FF1D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16" y="1324519"/>
            <a:ext cx="3770205" cy="5083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0E045E-3EFC-4C4C-9122-248FA77F41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A36C41-CCE5-4B75-BE85-8A15911F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66846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978155" y="347155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95915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포장작업에서 팔렛트를 생성하는 것을 확인할 수 있고 등급상세명을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하지만 팔렛트가 마감일 경우 불가능하다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마감시킬 때 속한 팔렛트 마감여부가 하나라도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가 있을 경우 작업지시를 마감시킬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53340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154003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A60395-3699-4BC6-A314-24D9E08AA6F4}"/>
              </a:ext>
            </a:extLst>
          </p:cNvPr>
          <p:cNvSpPr txBox="1"/>
          <p:nvPr/>
        </p:nvSpPr>
        <p:spPr>
          <a:xfrm>
            <a:off x="1475401" y="2947368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포장 작업</a:t>
            </a: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866150" y="3191124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3979476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팔렛트 마감</a:t>
            </a:r>
          </a:p>
        </p:txBody>
      </p:sp>
      <p:sp>
        <p:nvSpPr>
          <p:cNvPr id="54" name="순서도: 판단 53">
            <a:extLst>
              <a:ext uri="{FF2B5EF4-FFF2-40B4-BE49-F238E27FC236}">
                <a16:creationId xmlns:a16="http://schemas.microsoft.com/office/drawing/2014/main" id="{F64186E0-98DF-441F-8725-FA5908C837BE}"/>
              </a:ext>
            </a:extLst>
          </p:cNvPr>
          <p:cNvSpPr/>
          <p:nvPr/>
        </p:nvSpPr>
        <p:spPr>
          <a:xfrm>
            <a:off x="5994258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FFCB2F-CBCB-4C74-8873-C5CF3E026256}"/>
              </a:ext>
            </a:extLst>
          </p:cNvPr>
          <p:cNvSpPr txBox="1"/>
          <p:nvPr/>
        </p:nvSpPr>
        <p:spPr>
          <a:xfrm>
            <a:off x="6039034" y="3360909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작업지시 마감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592652" y="3120224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6C64C-D6AB-4431-BE4A-56A2329CDC8F}"/>
              </a:ext>
            </a:extLst>
          </p:cNvPr>
          <p:cNvSpPr txBox="1"/>
          <p:nvPr/>
        </p:nvSpPr>
        <p:spPr>
          <a:xfrm>
            <a:off x="6844877" y="3120065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2568931" y="3191124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2649821" y="334075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등급상세 수정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2907427" y="2892758"/>
            <a:ext cx="49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Y/N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4990192" y="3227559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C1799F2-C413-4FC0-9968-8A3E2369B7FE}"/>
              </a:ext>
            </a:extLst>
          </p:cNvPr>
          <p:cNvCxnSpPr>
            <a:cxnSpLocks/>
            <a:stCxn id="54" idx="2"/>
            <a:endCxn id="43" idx="0"/>
          </p:cNvCxnSpPr>
          <p:nvPr/>
        </p:nvCxnSpPr>
        <p:spPr>
          <a:xfrm>
            <a:off x="6562185" y="3751991"/>
            <a:ext cx="9491" cy="45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120716" y="4205538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E827DF-1037-4071-8CA6-A68D0D4412B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C3D132-1434-4225-83CF-BA25B140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01202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19253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포장팔렛트마감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44470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생산수량을 수정할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체크로 선택한 행의 작업지시를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작업지시에 속한 팔렛트가 하나라도 마감이 안될 경우 마감할 수 없다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팔렛트 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행을 선택하여 팔렛트를 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등급상세명을 자신이 쓰고 싶은 내용을 작성 후 클릭하면 내용이 수정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등급상세 수정 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: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원하는 글로 수정할 수 있다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</a:t>
            </a:r>
            <a:r>
              <a:rPr lang="ko-KR" altLang="en-US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단 팔레트 마감된 경우 수정 불가능</a:t>
            </a:r>
            <a:r>
              <a:rPr lang="en-US" altLang="ko-KR" sz="813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66FA84-FF9A-4B13-AA99-558F5E422B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486" y="1858338"/>
            <a:ext cx="7401123" cy="45433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390E0CE-B29D-4ACB-896A-FD2DC7F8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84" y="3962400"/>
            <a:ext cx="2118137" cy="170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6E8133B-14AF-402D-B508-9F9B90B9F48A}"/>
              </a:ext>
            </a:extLst>
          </p:cNvPr>
          <p:cNvSpPr/>
          <p:nvPr/>
        </p:nvSpPr>
        <p:spPr>
          <a:xfrm>
            <a:off x="3124200" y="4267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BA330-F822-4FCC-986B-2224699ABE2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4F8AACE-EF6E-4986-8EDA-13B45FEC0489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C4217E7F-DB1B-4931-9ABB-3F743A96D17A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4A635-476F-484A-831E-795001DD820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42927A38-6D04-468C-B9C7-A10EB547E3C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작업지시와 팔렛트를 마감할 수 있고 팔렛트 등급상세명을 수정할 수 있고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99B003-9A85-450C-A7E1-4C5D6699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612439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66004E-2155-443E-9879-C2383E31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8338"/>
            <a:ext cx="7396230" cy="455263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완제품입고리스트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D35D9B-36BF-47F3-B2F3-31DF099E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494418"/>
            <a:ext cx="2575056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54712959-C57C-435F-BA3A-9FAD39DE4AD4}"/>
              </a:ext>
            </a:extLst>
          </p:cNvPr>
          <p:cNvSpPr/>
          <p:nvPr/>
        </p:nvSpPr>
        <p:spPr>
          <a:xfrm>
            <a:off x="4753895" y="360866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D4F51C5-3CD5-4433-A71E-4A7B57383063}"/>
              </a:ext>
            </a:extLst>
          </p:cNvPr>
          <p:cNvSpPr/>
          <p:nvPr/>
        </p:nvSpPr>
        <p:spPr>
          <a:xfrm>
            <a:off x="2484715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ECF87-1D68-4B30-B00A-88650EE88F2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918F0885-C699-412D-9E5B-C09066DE0985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E04F061-6009-4E9C-800A-9A880F8C5920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9017AF-AD01-4B15-BE78-F2DBC15248B8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75F6F2E7-6A94-4C8A-A175-35801A69A917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작업이 끝난 품목을 확인하여 완제품 리스트를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F9375-9A97-43E7-8A00-1563049B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25181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GAS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GAS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사용량조회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811E2B-E7C8-4E16-9B29-209FFC1C35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038" y="1858338"/>
            <a:ext cx="7387922" cy="45433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6F6371-DA5E-4A40-BD91-DA6F5F15A5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33825" y="385386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A51941-64FB-4FD2-8F23-14D9F94CE38F}"/>
              </a:ext>
            </a:extLst>
          </p:cNvPr>
          <p:cNvSpPr/>
          <p:nvPr/>
        </p:nvSpPr>
        <p:spPr>
          <a:xfrm>
            <a:off x="4964884" y="38741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5F8F6EF-7E9C-4D36-A053-A164DECC0BA4}"/>
              </a:ext>
            </a:extLst>
          </p:cNvPr>
          <p:cNvSpPr/>
          <p:nvPr/>
        </p:nvSpPr>
        <p:spPr>
          <a:xfrm>
            <a:off x="2484715" y="26308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1ED464-FA27-488C-A8A9-81560C83C9FA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8C9854D7-5CA1-4FB3-97A9-EBDA0E9C16FF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D095EE37-2607-4908-A528-CBD92E0346A5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FAE642-499E-4226-A521-54618AADA75C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712E360C-7002-4407-8012-E7EC818A8AE9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작업장에서 등록된 가스 사용량을 확인하고 조회하는 화면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CC9EF-2A53-4CF0-B5D9-9EBFE835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59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8064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238202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입력 창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버튼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exception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1.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아이디와 비밀 번호가 틀릴 경우 로그인 할 수 없다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  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63A178-102B-459A-B4D1-3350F9FF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68670"/>
            <a:ext cx="7455364" cy="453612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C728C4A-1A74-4871-843D-46D86714C1F0}"/>
              </a:ext>
            </a:extLst>
          </p:cNvPr>
          <p:cNvSpPr/>
          <p:nvPr/>
        </p:nvSpPr>
        <p:spPr>
          <a:xfrm>
            <a:off x="2696037" y="408198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127B2A-D8A7-4BE6-82AC-12ADCCAD1586}"/>
              </a:ext>
            </a:extLst>
          </p:cNvPr>
          <p:cNvSpPr/>
          <p:nvPr/>
        </p:nvSpPr>
        <p:spPr>
          <a:xfrm>
            <a:off x="2696037" y="444609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98B6F0E-9CF2-4127-8F51-900B8F71A6BF}"/>
              </a:ext>
            </a:extLst>
          </p:cNvPr>
          <p:cNvSpPr/>
          <p:nvPr/>
        </p:nvSpPr>
        <p:spPr>
          <a:xfrm>
            <a:off x="2696037" y="506133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E8DDB8DE-2DE4-4875-BA6B-6198D73781D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C992C96A-3B77-4244-9420-26E0E7355A27}"/>
              </a:ext>
            </a:extLst>
          </p:cNvPr>
          <p:cNvSpPr txBox="1"/>
          <p:nvPr/>
        </p:nvSpPr>
        <p:spPr>
          <a:xfrm>
            <a:off x="1304771" y="1296472"/>
            <a:ext cx="6291302" cy="791010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화면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66CF3-C2A5-484F-8879-9B9FFBE96A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22">
            <a:extLst>
              <a:ext uri="{FF2B5EF4-FFF2-40B4-BE49-F238E27FC236}">
                <a16:creationId xmlns:a16="http://schemas.microsoft.com/office/drawing/2014/main" id="{7CF18F28-7939-489D-9A79-28CAB5FC4518}"/>
              </a:ext>
            </a:extLst>
          </p:cNvPr>
          <p:cNvSpPr/>
          <p:nvPr/>
        </p:nvSpPr>
        <p:spPr>
          <a:xfrm>
            <a:off x="59703" y="128775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424534-0ECD-4FE7-AABB-39AE33A52ABC}"/>
              </a:ext>
            </a:extLst>
          </p:cNvPr>
          <p:cNvSpPr txBox="1"/>
          <p:nvPr/>
        </p:nvSpPr>
        <p:spPr>
          <a:xfrm>
            <a:off x="90295" y="137021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16AC9-B4CE-4AF3-B946-6169845E60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DA8B3-7F28-460D-9F6A-5BFBA175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921834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대차그룹별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0AE7FA2-DC98-4529-AD6E-18CA1D3EDF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506" y="1884438"/>
            <a:ext cx="7395015" cy="45265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5D7702-5357-4CDF-9AD8-E43D4975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77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5B0D346-2CF6-41C3-9307-CF65304C8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293" y="3891353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C672E7A4-8A67-4955-8804-4565C9DE8D8C}"/>
              </a:ext>
            </a:extLst>
          </p:cNvPr>
          <p:cNvSpPr/>
          <p:nvPr/>
        </p:nvSpPr>
        <p:spPr>
          <a:xfrm>
            <a:off x="5411729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FF4132-06CF-4CD0-A3DB-E45C1354F976}"/>
              </a:ext>
            </a:extLst>
          </p:cNvPr>
          <p:cNvSpPr/>
          <p:nvPr/>
        </p:nvSpPr>
        <p:spPr>
          <a:xfrm>
            <a:off x="2959914" y="396445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C5E484-E4D3-4BAD-AD3D-BF3CBD43A516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15E11835-2140-4863-A9F6-5FB6C7B485D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6BB7A12F-1883-400A-B7D8-6BA4290866A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961A5-7D9E-42C7-BE2F-5A25BF585BE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2CD40FDF-3AD4-4630-8439-42B8F9DB4EF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사용중이지 않은 대차를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3F29E4-465D-4C56-A2CB-56F7498A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135684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대차이력조회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3783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D08EB2-4419-48C5-B4FB-A73823D400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188" y="1858338"/>
            <a:ext cx="7401123" cy="45464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D67BEC-58E7-434A-A53D-9C7787C5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259" y="3852087"/>
            <a:ext cx="2183271" cy="2277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98629D-33A5-43B5-A5CF-FF8F67696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863" y="3833295"/>
            <a:ext cx="2201287" cy="229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8B0C3B0-212A-4AD9-A2F9-4789E78BEFC7}"/>
              </a:ext>
            </a:extLst>
          </p:cNvPr>
          <p:cNvSpPr/>
          <p:nvPr/>
        </p:nvSpPr>
        <p:spPr>
          <a:xfrm>
            <a:off x="2798030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F2F7E48-BF44-4CF6-ACD3-1F35806139A2}"/>
              </a:ext>
            </a:extLst>
          </p:cNvPr>
          <p:cNvSpPr/>
          <p:nvPr/>
        </p:nvSpPr>
        <p:spPr>
          <a:xfrm>
            <a:off x="5233168" y="388913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9EB17F0-B4CD-49B2-815C-BB29D08FFC00}"/>
              </a:ext>
            </a:extLst>
          </p:cNvPr>
          <p:cNvSpPr/>
          <p:nvPr/>
        </p:nvSpPr>
        <p:spPr>
          <a:xfrm>
            <a:off x="2836130" y="266530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A1808-4B69-48AE-AE4C-7BE4BAAEE62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1C2D2BCA-6540-4F3A-B5B1-ABD395DC300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DF8C396D-3EC9-427F-80F1-316221E7F8B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8AF5-579B-4277-AEEA-9DB598FE180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B9418645-1803-4EC4-A91C-F274D0E955E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사용한 대차의 이력을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5F8AE-517D-482C-9A51-25B3112F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69276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대차현황모니터링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189132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B84EC41-73BA-44E3-8849-28747A2452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74397"/>
            <a:ext cx="7410926" cy="4536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D8548-77D1-4246-AC2A-FFD709039AD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8AC28C6C-1E7D-4B6C-80CD-2305EC76B54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3EFDA702-DD2B-4805-807F-7D6A29D0B5E2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2B1D23-716A-4018-9C51-FA378B47DB3D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2BC5F0F0-5F3C-4C44-966B-14B81888F35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사용하고 있거나 빈대차를 확인할 수 있는 실시간 모니터링 화면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780F9-37DC-4C9E-A0BF-04EBEB55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393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575E764-C9DC-4DF6-8BFE-0765AE6E31C2}"/>
              </a:ext>
            </a:extLst>
          </p:cNvPr>
          <p:cNvCxnSpPr>
            <a:cxnSpLocks/>
            <a:stCxn id="58" idx="0"/>
            <a:endCxn id="65" idx="0"/>
          </p:cNvCxnSpPr>
          <p:nvPr/>
        </p:nvCxnSpPr>
        <p:spPr>
          <a:xfrm rot="5400000" flipH="1" flipV="1">
            <a:off x="3947744" y="2318571"/>
            <a:ext cx="17937" cy="3535428"/>
          </a:xfrm>
          <a:prstGeom prst="bentConnector3">
            <a:avLst>
              <a:gd name="adj1" fmla="val 46950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2269309" y="4344016"/>
            <a:ext cx="2931143" cy="227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05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673466" y="2987105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사용불가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순서도: 판단 49">
            <a:extLst>
              <a:ext uri="{FF2B5EF4-FFF2-40B4-BE49-F238E27FC236}">
                <a16:creationId xmlns:a16="http://schemas.microsoft.com/office/drawing/2014/main" id="{807DEC54-3FAF-4D3E-98A7-DF3AE35D5B3F}"/>
              </a:ext>
            </a:extLst>
          </p:cNvPr>
          <p:cNvSpPr/>
          <p:nvPr/>
        </p:nvSpPr>
        <p:spPr>
          <a:xfrm>
            <a:off x="3992024" y="2969507"/>
            <a:ext cx="1011641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2AFA2-B2C7-4DF7-8A8F-55B620480ACF}"/>
              </a:ext>
            </a:extLst>
          </p:cNvPr>
          <p:cNvSpPr txBox="1"/>
          <p:nvPr/>
        </p:nvSpPr>
        <p:spPr>
          <a:xfrm>
            <a:off x="4079029" y="310394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종료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B5AAB-721B-4878-9A55-7352DEA603EC}"/>
              </a:ext>
            </a:extLst>
          </p:cNvPr>
          <p:cNvSpPr txBox="1"/>
          <p:nvPr/>
        </p:nvSpPr>
        <p:spPr>
          <a:xfrm>
            <a:off x="4766389" y="2894730"/>
            <a:ext cx="22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D2058BEC-3A38-497D-950C-201997A51BEA}"/>
              </a:ext>
            </a:extLst>
          </p:cNvPr>
          <p:cNvSpPr/>
          <p:nvPr/>
        </p:nvSpPr>
        <p:spPr>
          <a:xfrm>
            <a:off x="1621071" y="4095253"/>
            <a:ext cx="1135854" cy="560867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19AB3A-4E21-4590-9A54-058C9573FA35}"/>
              </a:ext>
            </a:extLst>
          </p:cNvPr>
          <p:cNvSpPr txBox="1"/>
          <p:nvPr/>
        </p:nvSpPr>
        <p:spPr>
          <a:xfrm>
            <a:off x="1709917" y="4235913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비가동 등록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E1427-6BDB-4C1C-A2F5-9F696203A31F}"/>
              </a:ext>
            </a:extLst>
          </p:cNvPr>
          <p:cNvSpPr txBox="1"/>
          <p:nvPr/>
        </p:nvSpPr>
        <p:spPr>
          <a:xfrm>
            <a:off x="1858923" y="3769539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5200452" y="407731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 사용가능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813EA-3AFA-4B18-8D22-F49BB79509D7}"/>
              </a:ext>
            </a:extLst>
          </p:cNvPr>
          <p:cNvSpPr txBox="1"/>
          <p:nvPr/>
        </p:nvSpPr>
        <p:spPr>
          <a:xfrm>
            <a:off x="2607834" y="4433745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740143-CD61-4C9C-A318-7C6DCE85866D}"/>
              </a:ext>
            </a:extLst>
          </p:cNvPr>
          <p:cNvCxnSpPr>
            <a:stCxn id="50" idx="0"/>
            <a:endCxn id="46" idx="0"/>
          </p:cNvCxnSpPr>
          <p:nvPr/>
        </p:nvCxnSpPr>
        <p:spPr>
          <a:xfrm rot="16200000" flipH="1" flipV="1">
            <a:off x="3805457" y="2294716"/>
            <a:ext cx="17598" cy="1367179"/>
          </a:xfrm>
          <a:prstGeom prst="bentConnector3">
            <a:avLst>
              <a:gd name="adj1" fmla="val -12990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0E7584-F60B-4A7F-A8EC-437BD5110B83}"/>
              </a:ext>
            </a:extLst>
          </p:cNvPr>
          <p:cNvSpPr txBox="1"/>
          <p:nvPr/>
        </p:nvSpPr>
        <p:spPr>
          <a:xfrm>
            <a:off x="3657600" y="2429937"/>
            <a:ext cx="33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6DF89D-B87C-4303-BC37-C679FF294AF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A731F-3B9C-4622-B089-C9FB6550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81872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31532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비가동을 등록한다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열의 비가동을 종료를 시킬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비가동을 종료 시킨다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 이미 종료된 경우 메시지 확인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비동기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해제 메시지 확인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D747DD-7BD2-4580-9ABD-788AB63905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440668" cy="45526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AEB2979-AAD5-48FF-BB23-74C00E00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27205"/>
            <a:ext cx="1519973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BB09E7-466E-4117-808A-644766A3D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657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168BD3-148F-479F-8DBC-14E447710F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01624" y="4929179"/>
            <a:ext cx="1553901" cy="1031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0C7BDFB-036E-42AA-8134-882BC1CDAA03}"/>
              </a:ext>
            </a:extLst>
          </p:cNvPr>
          <p:cNvSpPr/>
          <p:nvPr/>
        </p:nvSpPr>
        <p:spPr>
          <a:xfrm>
            <a:off x="2509882" y="45594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711116-5C93-4378-89C7-16C23B62F9A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D02859C0-73AF-43FF-A193-58E8298A7B3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428F4675-5DA0-4CEE-8D50-01E30927E2EE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28F176-336E-44A1-A99A-F882CD2EEE87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51C883A6-22FF-438A-A510-4312F65DC4DF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비가동 시키고 해제할 수 있는 조회 화면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D6D32-A59A-4159-9E42-8940EAD2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814191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비가동등록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실적조회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5"/>
          <a:ext cx="4425726" cy="5830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3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7513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작업장 중 비가동 시킬 곳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 코드는 작업장명을 선택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상세분류명 중 선택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비가동상세분류코드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비가동상세분류 코드는 비가동상세분류명을 선택할 시 자동으로 맞는 코드를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발생유형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파손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 화재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비가동시간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Ex)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1.0, 1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시간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1.2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7740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수정할 정보의 작업장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3AFBB-6AB1-410A-8134-6B37C708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60" y="1299385"/>
            <a:ext cx="3941226" cy="51084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29CD51-2E4B-4E86-B633-7F0637B0D9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38400" y="5444529"/>
            <a:ext cx="1312183" cy="85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819332-B38A-4E18-BB85-A08AB787A58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20E910-2EC5-4D0E-AD5D-20E5D69F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6380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근태정보조회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356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엑셀저장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엑셀 저장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조회한 근태정보를 엑셀로 저장할 수 있다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2EB2A7-9E33-46CF-9287-EA7D3782FA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874397"/>
            <a:ext cx="7440668" cy="45365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24D006-A589-447B-8AE2-37F179D6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57" y="3576974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A7722F-58D0-4A01-BBD6-A7C121133947}"/>
              </a:ext>
            </a:extLst>
          </p:cNvPr>
          <p:cNvSpPr/>
          <p:nvPr/>
        </p:nvSpPr>
        <p:spPr>
          <a:xfrm>
            <a:off x="2392907" y="261543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4B6C003-CC7E-404B-B2F9-CC4A1C1DA6D3}"/>
              </a:ext>
            </a:extLst>
          </p:cNvPr>
          <p:cNvPicPr/>
          <p:nvPr/>
        </p:nvPicPr>
        <p:blipFill rotWithShape="1">
          <a:blip r:embed="rId5"/>
          <a:srcRect t="3708" r="50000" b="60325"/>
          <a:stretch/>
        </p:blipFill>
        <p:spPr bwMode="auto">
          <a:xfrm>
            <a:off x="3632592" y="3726718"/>
            <a:ext cx="3820234" cy="197057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B43C5B5E-A329-4AFD-BF59-27FBDFD59CDE}"/>
              </a:ext>
            </a:extLst>
          </p:cNvPr>
          <p:cNvSpPr/>
          <p:nvPr/>
        </p:nvSpPr>
        <p:spPr>
          <a:xfrm>
            <a:off x="2711967" y="362989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6D158-8C83-4CFD-A249-C2AE509E6A6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0DF137C0-DAC3-45F0-9CCF-7E237473BD02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2DC87982-6FFB-404B-96D7-285F1E7ADDF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D039E1-D33B-4437-BD15-B1CA61BC1BD9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57BC8E83-7BC4-4B32-B111-3DB65F5FF921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근무자의 모든 근태 정보를 확인하고 조회하는 화면</a:t>
            </a:r>
            <a:endParaRPr lang="ko-KR" altLang="en-US"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38878C-5B9E-4DBD-822A-9853114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13520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5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실적관리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근태현황분석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근태현황분석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04861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BE4FA5-8A8C-460B-B64C-46E6BC406E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274" y="1858338"/>
            <a:ext cx="7426686" cy="45495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625FF59-F8C6-4000-BD2D-8DD8CEAA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088" y="2353441"/>
            <a:ext cx="1889149" cy="1970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D1724D6-45BC-4AB3-836B-C94EE8D306DC}"/>
              </a:ext>
            </a:extLst>
          </p:cNvPr>
          <p:cNvSpPr/>
          <p:nvPr/>
        </p:nvSpPr>
        <p:spPr>
          <a:xfrm>
            <a:off x="2485414" y="22128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ECA6CF7-A7FC-4C0B-BAFD-7C908D6023EE}"/>
              </a:ext>
            </a:extLst>
          </p:cNvPr>
          <p:cNvSpPr/>
          <p:nvPr/>
        </p:nvSpPr>
        <p:spPr>
          <a:xfrm>
            <a:off x="5906662" y="235344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B0F9E-CA85-4D1B-869F-7E6886871D9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5B4501EE-3577-4139-BA14-5937446B5B9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ECCC9BEB-2F97-4B6E-98E9-4351EBB5725D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D542E8-1237-4042-9E3C-2A720B34C10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135019E4-41B6-4CA5-93B1-F86146D37CEC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근무자의 근태를 상세하게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7F094B-8B6A-42AB-8C43-EEF76C53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3009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4A611CF-B44F-4DF5-AB74-F30647489F78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A194CE-87D7-45ED-8E06-4FCCC72B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879682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E2068065-9C87-4D48-BEF5-7EEDAF9FB674}"/>
              </a:ext>
            </a:extLst>
          </p:cNvPr>
          <p:cNvCxnSpPr>
            <a:cxnSpLocks/>
            <a:endCxn id="73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48F6723-A006-4C6C-8A1F-20FB7A87EB0F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3E745EA-56D6-4537-A3EF-E12F1B46B811}"/>
              </a:ext>
            </a:extLst>
          </p:cNvPr>
          <p:cNvCxnSpPr>
            <a:endCxn id="71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931A982-2A8F-4F80-BDF4-B05126E585B1}"/>
              </a:ext>
            </a:extLst>
          </p:cNvPr>
          <p:cNvCxnSpPr>
            <a:stCxn id="71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8997FD7-47EC-4507-8025-41B1FCAB29D5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EE8D3D2-F4D4-493D-AF50-DEEF88B04F36}"/>
              </a:ext>
            </a:extLst>
          </p:cNvPr>
          <p:cNvCxnSpPr>
            <a:stCxn id="65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49CDE6-04E8-4696-854E-8585EC1283BE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8AEC94-6B62-4D13-9FB3-14E90F67AD29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0FFDEA-F146-4AA8-8A68-5194E6611F4B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44D854-A13F-417C-ACCC-B310FA8AB916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7554EE2-CA2C-4CCA-9679-9710D121AD29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BCC641-D7F7-4DD8-A67B-9DF00C0BF3C9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7FA3BA-F46A-407B-AE58-825038AC19C6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A902B0-EE73-430B-9BB1-49DBC98E8192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F0E4357-4B03-4696-B352-F70912C7132B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3F1FEB-0204-4185-A45D-7C9772A4F2DF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BF6818-101E-4EC4-95ED-42FE3C000C7A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AEC2D52-0F46-4888-B717-BBE484663476}"/>
              </a:ext>
            </a:extLst>
          </p:cNvPr>
          <p:cNvCxnSpPr>
            <a:endCxn id="67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FFD593-B710-4B83-9754-D8D5F7A0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69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37202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로그인 후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object 45">
            <a:extLst>
              <a:ext uri="{FF2B5EF4-FFF2-40B4-BE49-F238E27FC236}">
                <a16:creationId xmlns:a16="http://schemas.microsoft.com/office/drawing/2014/main" id="{E706B2B8-E9EB-4428-885C-B1895149E277}"/>
              </a:ext>
            </a:extLst>
          </p:cNvPr>
          <p:cNvSpPr txBox="1"/>
          <p:nvPr/>
        </p:nvSpPr>
        <p:spPr>
          <a:xfrm>
            <a:off x="7751189" y="1160686"/>
            <a:ext cx="2059623" cy="41708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메모장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계산기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그림판의 응용 프로그램을 열어준다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공통 컨트롤로 권한을 부여 받은 자식화면에 해당하는 추가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이벤트를 발생시킨다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화면을 보여준다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메뉴로 클릭 시 하위 메뉴들이 진열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메뉴에서 선택한 화면이 열리면 해당 화면의 이름정보와 삭제를 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등록한 즐겨찾기 목록이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현제화면의 위치정보가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사용자의 이름이 보여진다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FD3D87-AE80-4E00-907A-CAF52E5974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" y="1410411"/>
            <a:ext cx="7440668" cy="4948279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583FED4-B866-4B32-980A-0E1B6BB8CDC4}"/>
              </a:ext>
            </a:extLst>
          </p:cNvPr>
          <p:cNvSpPr/>
          <p:nvPr/>
        </p:nvSpPr>
        <p:spPr>
          <a:xfrm>
            <a:off x="7234684" y="20821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4ECADA-4DD1-439C-BEF8-7D88AF5B7B70}"/>
              </a:ext>
            </a:extLst>
          </p:cNvPr>
          <p:cNvSpPr/>
          <p:nvPr/>
        </p:nvSpPr>
        <p:spPr>
          <a:xfrm>
            <a:off x="2226703" y="18506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B9EE00-456E-4B8B-8A55-433F65D9A233}"/>
              </a:ext>
            </a:extLst>
          </p:cNvPr>
          <p:cNvSpPr/>
          <p:nvPr/>
        </p:nvSpPr>
        <p:spPr>
          <a:xfrm>
            <a:off x="985960" y="613009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EFD9B35-3752-4DC2-ABCA-13D527F91866}"/>
              </a:ext>
            </a:extLst>
          </p:cNvPr>
          <p:cNvSpPr/>
          <p:nvPr/>
        </p:nvSpPr>
        <p:spPr>
          <a:xfrm>
            <a:off x="2819400" y="611354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E1643D7-D039-4A0A-A774-A3CE0995128E}"/>
              </a:ext>
            </a:extLst>
          </p:cNvPr>
          <p:cNvSpPr/>
          <p:nvPr/>
        </p:nvSpPr>
        <p:spPr>
          <a:xfrm>
            <a:off x="7326834" y="61196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205E6E-7F04-4892-9E51-6A2F8B51346A}"/>
              </a:ext>
            </a:extLst>
          </p:cNvPr>
          <p:cNvSpPr/>
          <p:nvPr/>
        </p:nvSpPr>
        <p:spPr>
          <a:xfrm>
            <a:off x="1740008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3832908-770F-47A6-88AB-AC50FA17DA27}"/>
              </a:ext>
            </a:extLst>
          </p:cNvPr>
          <p:cNvSpPr/>
          <p:nvPr/>
        </p:nvSpPr>
        <p:spPr>
          <a:xfrm>
            <a:off x="814200" y="219644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BD9BB3-400B-4DE4-86E8-BDC68851153F}"/>
              </a:ext>
            </a:extLst>
          </p:cNvPr>
          <p:cNvSpPr/>
          <p:nvPr/>
        </p:nvSpPr>
        <p:spPr>
          <a:xfrm>
            <a:off x="73179" y="170199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CB85AE-B39E-4D99-8232-6DE97AE19CA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5836D-D036-457F-9FFF-5108D7DF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28488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품질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품질의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9A6296-9925-4A07-9898-496C2622C2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8"/>
            <a:ext cx="7410926" cy="45486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A48261-0E1E-4EF2-A949-D7238A29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581669"/>
            <a:ext cx="1670886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930CB9-B516-424B-8AFE-B38A37EC2E87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474BD917-6945-4630-A961-40B2135D32E4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FBE0D549-5294-426F-8943-07C6CF272BE7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BE08F-3C88-4198-90D8-E5E2AB3EB1C5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D385B8F8-1E0E-400E-9363-E0E31BEAED68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측정하고 삭제할 수 있는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C5D252-CCEB-42F7-ADF7-0D239523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03122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품질측정값등록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공정코드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9EA1C-BB9A-4A0D-A22B-54AA352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8" y="1306024"/>
            <a:ext cx="3951788" cy="5113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3CBB65-C55A-4DA2-8C97-FFF30AA4E552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4653B-278A-4502-A556-3D309614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79075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7635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1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작업장을 비동기하여 작업장 사용을 금지하고 작업장을 가동시켜 사용 가능하게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D91D93-F9F4-46DC-9B3B-0B17F49E97B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B83561E-7BFB-4D86-8ECE-B667C4082D00}"/>
              </a:ext>
            </a:extLst>
          </p:cNvPr>
          <p:cNvCxnSpPr>
            <a:cxnSpLocks/>
            <a:endCxn id="46" idx="2"/>
          </p:cNvCxnSpPr>
          <p:nvPr/>
        </p:nvCxnSpPr>
        <p:spPr>
          <a:xfrm rot="5400000" flipH="1" flipV="1">
            <a:off x="3512068" y="3170465"/>
            <a:ext cx="2174854" cy="330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C4ECB4C-FF33-44F3-A699-E64B8723174E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288740" y="1981609"/>
            <a:ext cx="382452" cy="24415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05F033A-CE65-4832-B166-66DD68CE59D7}"/>
              </a:ext>
            </a:extLst>
          </p:cNvPr>
          <p:cNvCxnSpPr>
            <a:endCxn id="43" idx="1"/>
          </p:cNvCxnSpPr>
          <p:nvPr/>
        </p:nvCxnSpPr>
        <p:spPr>
          <a:xfrm rot="5400000">
            <a:off x="2108016" y="4905985"/>
            <a:ext cx="1510096" cy="552141"/>
          </a:xfrm>
          <a:prstGeom prst="bentConnector4">
            <a:avLst>
              <a:gd name="adj1" fmla="val 41169"/>
              <a:gd name="adj2" fmla="val 1414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4107925-F122-456F-9AE2-1244FB3F6774}"/>
              </a:ext>
            </a:extLst>
          </p:cNvPr>
          <p:cNvCxnSpPr>
            <a:stCxn id="43" idx="3"/>
          </p:cNvCxnSpPr>
          <p:nvPr/>
        </p:nvCxnSpPr>
        <p:spPr>
          <a:xfrm flipV="1">
            <a:off x="3634940" y="4423161"/>
            <a:ext cx="799283" cy="15139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E8ECFDE-6442-4BFC-8EC1-5F7BA5734F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906410" y="1941072"/>
            <a:ext cx="1232724" cy="24859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196371-E794-4860-9D77-261C520F0AB1}"/>
              </a:ext>
            </a:extLst>
          </p:cNvPr>
          <p:cNvCxnSpPr>
            <a:stCxn id="36" idx="1"/>
          </p:cNvCxnSpPr>
          <p:nvPr/>
        </p:nvCxnSpPr>
        <p:spPr>
          <a:xfrm>
            <a:off x="771887" y="4427007"/>
            <a:ext cx="6019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3063E0-559F-4041-A08E-3ED21CA27A9F}"/>
              </a:ext>
            </a:extLst>
          </p:cNvPr>
          <p:cNvSpPr/>
          <p:nvPr/>
        </p:nvSpPr>
        <p:spPr>
          <a:xfrm>
            <a:off x="771887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B1A381-37C8-4AA7-A590-B4CF7F472193}"/>
              </a:ext>
            </a:extLst>
          </p:cNvPr>
          <p:cNvSpPr/>
          <p:nvPr/>
        </p:nvSpPr>
        <p:spPr>
          <a:xfrm>
            <a:off x="1978265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54B8A8-1C29-4215-B3E6-CDDAC556F494}"/>
              </a:ext>
            </a:extLst>
          </p:cNvPr>
          <p:cNvSpPr/>
          <p:nvPr/>
        </p:nvSpPr>
        <p:spPr>
          <a:xfrm>
            <a:off x="3265766" y="4160307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소성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D831C0-4F99-4BAC-AF1C-51C7C265B82E}"/>
              </a:ext>
            </a:extLst>
          </p:cNvPr>
          <p:cNvSpPr/>
          <p:nvPr/>
        </p:nvSpPr>
        <p:spPr>
          <a:xfrm>
            <a:off x="4528734" y="416949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4DD2B8-A773-411B-9D5D-9D3B6479E044}"/>
              </a:ext>
            </a:extLst>
          </p:cNvPr>
          <p:cNvSpPr/>
          <p:nvPr/>
        </p:nvSpPr>
        <p:spPr>
          <a:xfrm>
            <a:off x="5735112" y="4192356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B6D848-9B09-4DDC-8C7B-E33B78AF2CE5}"/>
              </a:ext>
            </a:extLst>
          </p:cNvPr>
          <p:cNvSpPr/>
          <p:nvPr/>
        </p:nvSpPr>
        <p:spPr>
          <a:xfrm>
            <a:off x="858463" y="1674372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E9E77A-1107-4B81-809D-453043C3B2BF}"/>
              </a:ext>
            </a:extLst>
          </p:cNvPr>
          <p:cNvSpPr/>
          <p:nvPr/>
        </p:nvSpPr>
        <p:spPr>
          <a:xfrm>
            <a:off x="2045031" y="167052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16669A-100B-4E08-96A6-18B00C6EC951}"/>
              </a:ext>
            </a:extLst>
          </p:cNvPr>
          <p:cNvSpPr/>
          <p:nvPr/>
        </p:nvSpPr>
        <p:spPr>
          <a:xfrm>
            <a:off x="2586993" y="5670403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D86AC9-C4D8-4D54-8677-4E85E57E029C}"/>
              </a:ext>
            </a:extLst>
          </p:cNvPr>
          <p:cNvSpPr/>
          <p:nvPr/>
        </p:nvSpPr>
        <p:spPr>
          <a:xfrm>
            <a:off x="3785930" y="5681966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4E5202-1ECF-458C-8AD4-B0BC6469DD78}"/>
              </a:ext>
            </a:extLst>
          </p:cNvPr>
          <p:cNvSpPr/>
          <p:nvPr/>
        </p:nvSpPr>
        <p:spPr>
          <a:xfrm>
            <a:off x="4240793" y="1714909"/>
            <a:ext cx="1047947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D60A25-5ACC-498E-B3F8-83687DB7D78D}"/>
              </a:ext>
            </a:extLst>
          </p:cNvPr>
          <p:cNvSpPr/>
          <p:nvPr/>
        </p:nvSpPr>
        <p:spPr>
          <a:xfrm>
            <a:off x="5375635" y="1722152"/>
            <a:ext cx="1047947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공정측정값</a:t>
            </a:r>
            <a:b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9336951-58A1-46F6-AC70-5B039B59388E}"/>
              </a:ext>
            </a:extLst>
          </p:cNvPr>
          <p:cNvCxnSpPr>
            <a:endCxn id="41" idx="2"/>
          </p:cNvCxnSpPr>
          <p:nvPr/>
        </p:nvCxnSpPr>
        <p:spPr>
          <a:xfrm rot="16200000" flipV="1">
            <a:off x="534807" y="3055403"/>
            <a:ext cx="2219235" cy="52397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1B7AB-EB3A-4250-9AB0-441DC553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22697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525434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추가한다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공정 측정값을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작업지시의 공정조건의 측정값을 추가한다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측정 목록을 삭제한다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E38279-6C0C-492E-BEC1-D9C2E483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" y="1858338"/>
            <a:ext cx="7396230" cy="460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516CBC-38AB-46A8-9D11-27A975C44C8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C604555B-29B4-43C3-AF5B-0EF0BA749E2D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880987D-F4C9-42D9-8F21-411E28E6571F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4FE78-1D1F-44E0-A40D-470132CD421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5CD47188-BACE-45B7-9E08-271A714EB0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공정조건의 측정값을 추가하고 삭제할 수 있는 조회 화면</a:t>
            </a:r>
            <a:endParaRPr sz="813" dirty="0"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2758AB-814B-4F15-8BEC-5A81C1D2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95184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06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3677962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공정조건등록</a:t>
            </a:r>
            <a:r>
              <a:rPr lang="ko-KR" altLang="en-US" sz="1600" spc="16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공정조건등록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/>
        </p:nvGraphicFramePr>
        <p:xfrm>
          <a:off x="5466051" y="577864"/>
          <a:ext cx="4425726" cy="58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976377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3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10479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품목코드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작업장코드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조건항목코드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*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측정한 값을 입력한다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1079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등록할 작업지시번호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수정불가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EAE761-9ACD-4591-B98F-ABC4560092EB}"/>
              </a:ext>
            </a:extLst>
          </p:cNvPr>
          <p:cNvSpPr txBox="1"/>
          <p:nvPr/>
        </p:nvSpPr>
        <p:spPr>
          <a:xfrm>
            <a:off x="79245" y="1828800"/>
            <a:ext cx="14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표시는 필수로 입력해야 되는 값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68AC2-7604-4E15-BBCE-5252BE04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592" y="1281236"/>
            <a:ext cx="3946894" cy="5129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C9AC45-C3D6-4410-A41F-F23853B841F0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7BE62-EFF7-42B8-BA48-66E234E5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9042428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품질측정값조회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품질측정값조회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BB40BE-5F19-4CAB-A7AF-08EB38C7FD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848" y="1858337"/>
            <a:ext cx="7362674" cy="46018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2854D5-CE02-40A7-92C7-E570267B67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1125" y="381000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29AA09-2C43-4F02-91AA-3A266750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80977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2E0DA77-EBAD-4603-938E-2DE71092210C}"/>
              </a:ext>
            </a:extLst>
          </p:cNvPr>
          <p:cNvSpPr/>
          <p:nvPr/>
        </p:nvSpPr>
        <p:spPr>
          <a:xfrm>
            <a:off x="3169908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3B04C49-DBDE-4114-8DAE-AFFB7F73BD30}"/>
              </a:ext>
            </a:extLst>
          </p:cNvPr>
          <p:cNvSpPr/>
          <p:nvPr/>
        </p:nvSpPr>
        <p:spPr>
          <a:xfrm>
            <a:off x="5605046" y="3886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C39BAFB-04A9-4DEF-ABDC-E8B44485B6C8}"/>
              </a:ext>
            </a:extLst>
          </p:cNvPr>
          <p:cNvSpPr/>
          <p:nvPr/>
        </p:nvSpPr>
        <p:spPr>
          <a:xfrm>
            <a:off x="2743200" y="26162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79A2B-ECF3-4A2D-9A9C-96FA5EC2355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65920402-EF16-4E18-BA88-AFB04CCE9A37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8968ABD8-9092-4E16-9DE7-54C7BC9D5769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971436-2AE5-40A7-9BAA-35E5E7AEB3A2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5E367F77-5985-4A2C-953D-30D0192501DA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품질측정값을 조회하고 상세내역을 확인할 수 있는 조회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05784-0B41-4079-9BB8-88AC0457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74497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86FD64-97DD-41E4-8920-FC01B4250209}"/>
              </a:ext>
            </a:extLst>
          </p:cNvPr>
          <p:cNvGrpSpPr/>
          <p:nvPr/>
        </p:nvGrpSpPr>
        <p:grpSpPr>
          <a:xfrm>
            <a:off x="79292" y="1858338"/>
            <a:ext cx="7396230" cy="4601856"/>
            <a:chOff x="79292" y="1308897"/>
            <a:chExt cx="7396230" cy="51512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37E0C64-E3D9-40CF-9EF1-F574CFC48D2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9292" y="1308897"/>
              <a:ext cx="7396230" cy="515129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36AF1F-0FED-4A18-91DC-1D8071D0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1678" y="6262408"/>
              <a:ext cx="1077599" cy="142221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공정조건조회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공정조건조회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2666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D793455-3FF2-4B96-BA68-0B4B9CB193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1125" y="3810230"/>
            <a:ext cx="2038350" cy="212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075A41-9CED-4A51-811E-645062F4E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3810000"/>
            <a:ext cx="2038350" cy="21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FAAF9E6A-C4A1-4F6C-B613-B4CA262B1E6B}"/>
              </a:ext>
            </a:extLst>
          </p:cNvPr>
          <p:cNvSpPr/>
          <p:nvPr/>
        </p:nvSpPr>
        <p:spPr>
          <a:xfrm>
            <a:off x="3169908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443171-2FB3-48A9-B711-D715F934E7B4}"/>
              </a:ext>
            </a:extLst>
          </p:cNvPr>
          <p:cNvSpPr/>
          <p:nvPr/>
        </p:nvSpPr>
        <p:spPr>
          <a:xfrm>
            <a:off x="5605046" y="38864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A772FFA-521A-4F1E-A590-1D1754268A4B}"/>
              </a:ext>
            </a:extLst>
          </p:cNvPr>
          <p:cNvSpPr/>
          <p:nvPr/>
        </p:nvSpPr>
        <p:spPr>
          <a:xfrm>
            <a:off x="2590800" y="267969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A8E66-642B-44F1-85F9-DD73C4332173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ECEA5036-5197-4F77-9D58-97146FB0D77A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42" name="object 22">
            <a:extLst>
              <a:ext uri="{FF2B5EF4-FFF2-40B4-BE49-F238E27FC236}">
                <a16:creationId xmlns:a16="http://schemas.microsoft.com/office/drawing/2014/main" id="{B4478975-BD9F-4754-B986-165F733472C1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19F0EC-5FBE-4037-856D-79B5F07F363B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9F4C2E6D-B2BD-4B8B-B045-BD1C68C1BF00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공정조건의 측정값을 확인하고 상세내역을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224C2-5620-4301-B9CB-97B9A27C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08941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품질관리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94134"/>
            <a:chOff x="0" y="867918"/>
            <a:chExt cx="12192000" cy="6057951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6045817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085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원재료</a:t>
            </a:r>
            <a:r>
              <a:rPr lang="en-US" altLang="ko-KR" sz="1600" spc="16" dirty="0">
                <a:latin typeface="Noto Sans CJK JP Bold"/>
                <a:cs typeface="Noto Sans CJK JP Bold"/>
              </a:rPr>
              <a:t>LOT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관리</a:t>
            </a:r>
            <a:endParaRPr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원재료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83060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조건으로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 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조건을 설정 후 클릭하면 검색한 내용이 아래 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생산년도별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C6F708-86B8-4AC8-B122-28AEFDD67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96" y="1858337"/>
            <a:ext cx="7410926" cy="4601857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FB980D15-1470-4432-A740-5B6953507298}"/>
              </a:ext>
            </a:extLst>
          </p:cNvPr>
          <p:cNvSpPr/>
          <p:nvPr/>
        </p:nvSpPr>
        <p:spPr>
          <a:xfrm>
            <a:off x="2057400" y="26249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CFC5A-EA87-4FC3-B520-974EA92F672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오휘석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F74A7640-C6F3-4BE1-8797-F89D377AFBC3}"/>
              </a:ext>
            </a:extLst>
          </p:cNvPr>
          <p:cNvSpPr/>
          <p:nvPr/>
        </p:nvSpPr>
        <p:spPr>
          <a:xfrm>
            <a:off x="64595" y="1297243"/>
            <a:ext cx="7455366" cy="504736"/>
          </a:xfrm>
          <a:custGeom>
            <a:avLst/>
            <a:gdLst/>
            <a:ahLst/>
            <a:cxnLst/>
            <a:rect l="l" t="t" r="r" b="b"/>
            <a:pathLst>
              <a:path w="2801620" h="5991225">
                <a:moveTo>
                  <a:pt x="2801111" y="0"/>
                </a:moveTo>
                <a:lnTo>
                  <a:pt x="0" y="0"/>
                </a:lnTo>
                <a:lnTo>
                  <a:pt x="0" y="5990844"/>
                </a:lnTo>
                <a:lnTo>
                  <a:pt x="2801111" y="5990844"/>
                </a:lnTo>
                <a:lnTo>
                  <a:pt x="2801111" y="0"/>
                </a:lnTo>
                <a:close/>
              </a:path>
            </a:pathLst>
          </a:custGeom>
          <a:ln w="3175">
            <a:solidFill>
              <a:srgbClr val="4B77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sz="1463" dirty="0">
              <a:highlight>
                <a:srgbClr val="000000"/>
              </a:highlight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0BF0C24A-254E-4DA1-B550-C368A79007AC}"/>
              </a:ext>
            </a:extLst>
          </p:cNvPr>
          <p:cNvSpPr/>
          <p:nvPr/>
        </p:nvSpPr>
        <p:spPr>
          <a:xfrm>
            <a:off x="64595" y="1297285"/>
            <a:ext cx="1240175" cy="507825"/>
          </a:xfrm>
          <a:custGeom>
            <a:avLst/>
            <a:gdLst/>
            <a:ahLst/>
            <a:cxnLst/>
            <a:rect l="l" t="t" r="r" b="b"/>
            <a:pathLst>
              <a:path w="698500" h="260984">
                <a:moveTo>
                  <a:pt x="697992" y="0"/>
                </a:moveTo>
                <a:lnTo>
                  <a:pt x="0" y="0"/>
                </a:lnTo>
                <a:lnTo>
                  <a:pt x="0" y="260603"/>
                </a:lnTo>
                <a:lnTo>
                  <a:pt x="697992" y="260603"/>
                </a:lnTo>
                <a:lnTo>
                  <a:pt x="697992" y="0"/>
                </a:lnTo>
                <a:close/>
              </a:path>
            </a:pathLst>
          </a:custGeom>
          <a:solidFill>
            <a:srgbClr val="4B77C6"/>
          </a:solidFill>
          <a:ln>
            <a:solidFill>
              <a:srgbClr val="4B77C6"/>
            </a:solidFill>
          </a:ln>
        </p:spPr>
        <p:txBody>
          <a:bodyPr wrap="square" lIns="0" tIns="0" rIns="0" bIns="0" rtlCol="0"/>
          <a:lstStyle/>
          <a:p>
            <a:endParaRPr sz="146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F018F-6B07-4BB1-A795-55BD549DC30F}"/>
              </a:ext>
            </a:extLst>
          </p:cNvPr>
          <p:cNvSpPr txBox="1"/>
          <p:nvPr/>
        </p:nvSpPr>
        <p:spPr>
          <a:xfrm>
            <a:off x="95187" y="1379744"/>
            <a:ext cx="118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Purpose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4EB6326C-76B7-403F-8CCC-85BBA40A716E}"/>
              </a:ext>
            </a:extLst>
          </p:cNvPr>
          <p:cNvSpPr txBox="1"/>
          <p:nvPr/>
        </p:nvSpPr>
        <p:spPr>
          <a:xfrm>
            <a:off x="1304771" y="1296472"/>
            <a:ext cx="6291302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년도별로의 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LOT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확인하고 조회하는 화면</a:t>
            </a: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05B0D-7489-4223-B278-9EDDB923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26421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DED94C6-8E12-4FDE-8FE5-463FAFCFE9DC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AC9CF-E6D1-4159-B150-BB87DB35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93344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적재작업일지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적재작업일지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7A27758-A07D-468F-997E-1990E269C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7" y="1701994"/>
            <a:ext cx="7135184" cy="441337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646F5-2501-4091-BE95-5208F4C0A332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F6D624D-48CF-4C40-A7D2-591B84F8FF7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E826676-71EF-43C1-907E-889F7C98DAF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82508000-8922-457D-8367-0D3FDFA398BB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80A8BDE4-37CB-4A53-82F9-91C9C1157611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847215-5BC2-4AC5-BE20-5F1829192F0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018ECD8B-C4C9-403D-B5E0-077A1678EC3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건조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8102B30-72D7-40A5-97AA-57C1FA16F5A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425AC5B-9591-423D-B385-D427C2BD80C1}"/>
              </a:ext>
            </a:extLst>
          </p:cNvPr>
          <p:cNvSpPr/>
          <p:nvPr/>
        </p:nvSpPr>
        <p:spPr>
          <a:xfrm>
            <a:off x="2301472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3E3CF2B-22BA-47FD-B174-A34C77760C6F}"/>
              </a:ext>
            </a:extLst>
          </p:cNvPr>
          <p:cNvSpPr/>
          <p:nvPr/>
        </p:nvSpPr>
        <p:spPr>
          <a:xfrm>
            <a:off x="1970592" y="1813831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8B8A39A-13BC-44EC-92D7-187D50F8E33D}"/>
              </a:ext>
            </a:extLst>
          </p:cNvPr>
          <p:cNvSpPr/>
          <p:nvPr/>
        </p:nvSpPr>
        <p:spPr>
          <a:xfrm>
            <a:off x="1326973" y="241264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DC32E5-4FB2-4429-B910-2C843BFF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79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92601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기본정보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245415"/>
              </p:ext>
            </p:extLst>
          </p:nvPr>
        </p:nvGraphicFramePr>
        <p:xfrm>
          <a:off x="5466051" y="577868"/>
          <a:ext cx="4402617" cy="5851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72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894793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26352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5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69099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로그인시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최초를 보여지는 자식화면을 선택할 수 있으며 이때 기본화면에는 사용자가 권한을 부여 받은 화면만이 보여진다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추가단축키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추가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수정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삭제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 고침단축키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상단에 새로 고침 이벤트를 단축키로 등록할 수 있다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69512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3C721767-ADBA-45B7-8D13-DC87625146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332" y="1629617"/>
            <a:ext cx="3666686" cy="39368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31CE9D-B62F-4B02-A834-36125DB6A0B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24712" y="2819400"/>
            <a:ext cx="1702467" cy="2660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D2B631-BEB5-470C-BAE9-2BDE9BD181D5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2A1AA1A-E5E4-43FC-9771-1624775B43CD}"/>
              </a:ext>
            </a:extLst>
          </p:cNvPr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075485-FCD1-4847-A783-9ED6BFD8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87262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성형작업일지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1FC2CC3-8440-4117-B5C9-26830EBD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9" y="1800586"/>
            <a:ext cx="7275701" cy="444804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3A9E55-E85B-475E-AC26-CF6C3FD65D8E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4D93CAFE-ADCA-4185-A504-26598DAB5975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B6D96D-1555-4CED-8AAC-F31F671C5AC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D55B7658-AD33-4AC4-815D-0884CAF6F077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73CADD17-416F-4550-8D1E-576DAC69F068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ACC3FA-8A4B-471B-AAEA-FFA2A6AA9739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B80F3C7D-87D8-45D1-BD9C-2999D306896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성형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0F379AB-97CF-4A8A-AAEF-FE00AD810511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7B6C5F6-6E9A-429B-BA43-34E32EFA260E}"/>
              </a:ext>
            </a:extLst>
          </p:cNvPr>
          <p:cNvSpPr/>
          <p:nvPr/>
        </p:nvSpPr>
        <p:spPr>
          <a:xfrm>
            <a:off x="2217750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6AB326-F28E-4AC5-9A0F-FD5CE8FE03AA}"/>
              </a:ext>
            </a:extLst>
          </p:cNvPr>
          <p:cNvSpPr/>
          <p:nvPr/>
        </p:nvSpPr>
        <p:spPr>
          <a:xfrm>
            <a:off x="1944909" y="181893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6005074-6B30-4AEB-B080-1BE0AA49654B}"/>
              </a:ext>
            </a:extLst>
          </p:cNvPr>
          <p:cNvSpPr/>
          <p:nvPr/>
        </p:nvSpPr>
        <p:spPr>
          <a:xfrm>
            <a:off x="1300339" y="243040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FB2AD-6BB1-4C71-9465-ADAA5D8E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93983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968026B-7FD5-4807-BB67-944CACB9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" y="1744049"/>
            <a:ext cx="7280373" cy="4392552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07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일지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16" dirty="0">
                <a:latin typeface="Noto Sans CJK JP Bold"/>
                <a:cs typeface="Noto Sans CJK JP Bold"/>
              </a:rPr>
              <a:t>포장작업일지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포장작업일지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585493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조회된 작업일지를 출력할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CE1B59-C7B5-4642-9190-6B1CAF09119C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84702BF5-BBF8-465A-A0F1-4E94D2BB9EF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52F41E-CCB3-4E19-B15A-8B24BC3D5091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5F71383C-0C47-4117-B0F9-F35A3797886E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284C7510-283B-4C7F-B059-1C8642435C16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C7784-9D1E-4794-8816-68AAD785CBE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153ACFA-4D14-4C1B-B810-599BAC7C84FE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일자의 포장 작업내역을 출력합니다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596159A-32FA-4BED-B9C6-070E8384DBD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CBF973B-14E6-4A94-AB91-FBBAD37142BF}"/>
              </a:ext>
            </a:extLst>
          </p:cNvPr>
          <p:cNvSpPr/>
          <p:nvPr/>
        </p:nvSpPr>
        <p:spPr>
          <a:xfrm>
            <a:off x="2281597" y="184791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4D7365-E182-42D6-A96C-42F06008C6E8}"/>
              </a:ext>
            </a:extLst>
          </p:cNvPr>
          <p:cNvSpPr/>
          <p:nvPr/>
        </p:nvSpPr>
        <p:spPr>
          <a:xfrm>
            <a:off x="1981200" y="184894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AA4F69-5840-4642-854E-CE766C866026}"/>
              </a:ext>
            </a:extLst>
          </p:cNvPr>
          <p:cNvSpPr/>
          <p:nvPr/>
        </p:nvSpPr>
        <p:spPr>
          <a:xfrm>
            <a:off x="1321219" y="251501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682A3-91C3-4547-BB8F-2CCB2198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784984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 </a:t>
            </a:r>
            <a:r>
              <a:rPr lang="ko-KR" altLang="en-US" sz="1600" b="1" spc="-8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E4681EF-622A-4D3E-9CB7-6EBE56A5A37B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1D871-3AD1-4ACE-9E2F-AB92615A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82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908570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B070236-DDC1-4E39-AC46-F238E58E2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" y="1718298"/>
            <a:ext cx="7401123" cy="461392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월간 포장실적 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E0C2F7D-A2A8-4F33-8063-D92091B469A4}"/>
              </a:ext>
            </a:extLst>
          </p:cNvPr>
          <p:cNvGrpSpPr/>
          <p:nvPr/>
        </p:nvGrpSpPr>
        <p:grpSpPr>
          <a:xfrm>
            <a:off x="88434" y="1163828"/>
            <a:ext cx="7410926" cy="824781"/>
            <a:chOff x="64593" y="1163828"/>
            <a:chExt cx="7455366" cy="824781"/>
          </a:xfrm>
        </p:grpSpPr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5D8822E6-3514-4794-9412-7E1C2244BFD2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06B29-B285-4603-8B9E-FA5F46D56C2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6" name="object 19">
              <a:extLst>
                <a:ext uri="{FF2B5EF4-FFF2-40B4-BE49-F238E27FC236}">
                  <a16:creationId xmlns:a16="http://schemas.microsoft.com/office/drawing/2014/main" id="{1E34C3D4-7B78-4197-BAD1-99C8B9D65C4A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7" name="object 22">
              <a:extLst>
                <a:ext uri="{FF2B5EF4-FFF2-40B4-BE49-F238E27FC236}">
                  <a16:creationId xmlns:a16="http://schemas.microsoft.com/office/drawing/2014/main" id="{E2E95800-F99F-472B-94F2-9626DF8281E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040921-4111-42F8-A31B-E92E54A654F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07632D22-EA37-421B-96E3-BE315217E51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692137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월별 일일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포장량과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누계 </a:t>
              </a:r>
              <a:r>
                <a:rPr lang="ko-KR" altLang="en-US" sz="1200" spc="8" dirty="0" err="1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포장량을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포장일자 기준으로 정렬하여 보여줍니다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F24168F-E112-439A-AD4E-BA5FE2003C08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5221F12-649D-49E5-92C6-246DEECE18D3}"/>
              </a:ext>
            </a:extLst>
          </p:cNvPr>
          <p:cNvSpPr/>
          <p:nvPr/>
        </p:nvSpPr>
        <p:spPr>
          <a:xfrm>
            <a:off x="1981200" y="184961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E0235C7-71C7-4A85-B2F2-757178E937D7}"/>
              </a:ext>
            </a:extLst>
          </p:cNvPr>
          <p:cNvSpPr/>
          <p:nvPr/>
        </p:nvSpPr>
        <p:spPr>
          <a:xfrm>
            <a:off x="1292942" y="254325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5C4B93-D7E6-4F2F-A020-EB255DEB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96853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B73FEB9-AD2B-4B31-BCFE-54B761C7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" y="1714488"/>
            <a:ext cx="7390384" cy="458994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08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분석관리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월별 생산현황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0243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생산월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10E2F6-5FD7-432F-AF6D-11B1427578C3}"/>
              </a:ext>
            </a:extLst>
          </p:cNvPr>
          <p:cNvGrpSpPr/>
          <p:nvPr/>
        </p:nvGrpSpPr>
        <p:grpSpPr>
          <a:xfrm>
            <a:off x="88434" y="1163828"/>
            <a:ext cx="7410926" cy="1009447"/>
            <a:chOff x="64593" y="1163828"/>
            <a:chExt cx="7455366" cy="1009447"/>
          </a:xfrm>
        </p:grpSpPr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34DC2571-BCE6-4B07-87B0-93F6BB4731D6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BE3C1F-C23B-4081-BBDD-CAE20CCAC05D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B86F4270-54D8-4E98-B6F5-C3FD15080F5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B19883CB-33B1-4971-B91A-BE2A94D52C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1C25F8-86E1-4C43-8A3F-750B0739393C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object 45">
              <a:extLst>
                <a:ext uri="{FF2B5EF4-FFF2-40B4-BE49-F238E27FC236}">
                  <a16:creationId xmlns:a16="http://schemas.microsoft.com/office/drawing/2014/main" id="{55C49426-252D-4BF4-A22C-47ABD9A3523D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876803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선택한 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달성율과 전월의 목표량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생산량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생산시간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달성율을      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  </a:t>
              </a:r>
            </a:p>
            <a:p>
              <a:pPr latinLnBrk="0"/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비교하여 조회한다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lang="en-US" altLang="ko-KR" sz="1200" spc="8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7246D28-E361-4156-B2D8-59F60FDC509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2CEB8EE-24D5-4779-AC1C-FBDF45E7807E}"/>
              </a:ext>
            </a:extLst>
          </p:cNvPr>
          <p:cNvSpPr/>
          <p:nvPr/>
        </p:nvSpPr>
        <p:spPr>
          <a:xfrm>
            <a:off x="2004132" y="183753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4D7B77-337C-4ED9-B73D-337B095501AD}"/>
              </a:ext>
            </a:extLst>
          </p:cNvPr>
          <p:cNvSpPr/>
          <p:nvPr/>
        </p:nvSpPr>
        <p:spPr>
          <a:xfrm>
            <a:off x="1325493" y="25610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15225A-A2C5-4D13-B103-EA93BAB4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468202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4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spc="-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C1B6F1-4842-47D5-9E1F-321A7642C529}"/>
              </a:ext>
            </a:extLst>
          </p:cNvPr>
          <p:cNvSpPr txBox="1"/>
          <p:nvPr/>
        </p:nvSpPr>
        <p:spPr>
          <a:xfrm>
            <a:off x="5791798" y="535898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 ERD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E79EC4-DB9B-4CD2-ADC0-8522B92B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865548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4232978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금형의 정보를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정보창을 활성화 시킨다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정보를 삭제한다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입력받은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금형 정보를 저장한다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코드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명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그룹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E8EA4E7-28C3-4713-B3AB-2B74CF3F1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6" y="1718298"/>
            <a:ext cx="7401123" cy="44655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58F614-9619-49EE-AD58-8FAFAA69F12F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30B2C0-8C79-40A3-A5F9-D155AFF8E5EB}"/>
              </a:ext>
            </a:extLst>
          </p:cNvPr>
          <p:cNvSpPr/>
          <p:nvPr/>
        </p:nvSpPr>
        <p:spPr>
          <a:xfrm>
            <a:off x="1301317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B53212-6298-4359-AC95-78A652D7E5D0}"/>
              </a:ext>
            </a:extLst>
          </p:cNvPr>
          <p:cNvSpPr/>
          <p:nvPr/>
        </p:nvSpPr>
        <p:spPr>
          <a:xfrm>
            <a:off x="1301317" y="2511706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1B84CED-8715-475C-A7EC-967BA4908588}"/>
              </a:ext>
            </a:extLst>
          </p:cNvPr>
          <p:cNvSpPr/>
          <p:nvPr/>
        </p:nvSpPr>
        <p:spPr>
          <a:xfrm>
            <a:off x="1785511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ADE5D75-BD5E-47E4-A2F3-AF8381F16DBE}"/>
              </a:ext>
            </a:extLst>
          </p:cNvPr>
          <p:cNvSpPr/>
          <p:nvPr/>
        </p:nvSpPr>
        <p:spPr>
          <a:xfrm>
            <a:off x="2055858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607857-DCE0-4040-AF7F-31DD938253BF}"/>
              </a:ext>
            </a:extLst>
          </p:cNvPr>
          <p:cNvSpPr/>
          <p:nvPr/>
        </p:nvSpPr>
        <p:spPr>
          <a:xfrm>
            <a:off x="2333629" y="1841544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0C1C75-9E3D-4A98-9C27-842FB8067F0D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DCA15A5-A884-4F85-A9C1-013B49E490D4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8132BAD-AE77-4BD1-9086-4C61618DF94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FD170E06-2B70-4F56-ACD2-9B6EFFF37709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5CB28EE7-68CE-460F-9BCC-1032D7705E5B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41184A-59FD-42F2-BC3D-E2DAA324E96B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object 45">
              <a:extLst>
                <a:ext uri="{FF2B5EF4-FFF2-40B4-BE49-F238E27FC236}">
                  <a16:creationId xmlns:a16="http://schemas.microsoft.com/office/drawing/2014/main" id="{5E5E001B-854C-40B7-A7DE-5428A0E54AC5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금형들의 상태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누적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보장 타수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사용여부 등을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330DF-8179-41D4-9F0D-033CD68F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215526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2133600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09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금형 관리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298440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메뉴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관리</a:t>
            </a:r>
            <a:r>
              <a:rPr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spc="-41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사용현황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96200" y="1097865"/>
            <a:ext cx="2166643" cy="327117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지정한 조건의 내용을 조회한다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 고침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조회내역을 초기화한다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검색조건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항목의 빈 칸에 자신이 찾고 싶은 내용을 설정 후 클릭하면 검색한 내용이 아래화면에 조회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생산일자별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품목별</a:t>
            </a:r>
            <a:endParaRPr lang="en-US" altLang="ko-KR" sz="10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작업장별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circleNumDbPlain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C6951A1-E63A-409A-B6F5-6B562516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1" y="1662829"/>
            <a:ext cx="7364377" cy="45488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BAB6D-A774-414D-96D3-D0F33B78A754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김상영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09696-2AFA-4C48-B15D-C11527B763E1}"/>
              </a:ext>
            </a:extLst>
          </p:cNvPr>
          <p:cNvGrpSpPr/>
          <p:nvPr/>
        </p:nvGrpSpPr>
        <p:grpSpPr>
          <a:xfrm>
            <a:off x="88434" y="1163828"/>
            <a:ext cx="741092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419D8FC-ABF5-4C86-BE56-F363688D835B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535CF5-AC0F-4849-9857-46F3C222FDEA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33E25C-076C-4B3D-9E32-845E4A969BF1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AABD4F0C-463D-4984-81CE-D80094A5464D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3962B-AEA8-47BD-A11B-850A3F20A3A6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E40DA13-EDA5-4B44-AA5B-78C87F1ABF48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443351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latinLnBrk="0"/>
              <a:r>
                <a:rPr lang="ko-KR" altLang="en-US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등록된 금형들이 사용된 작업장과 작업내용을 나타낸다</a:t>
              </a:r>
              <a:r>
                <a:rPr lang="en-US" altLang="ko-KR" sz="1200" spc="8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10319" marR="82034">
                <a:spcBef>
                  <a:spcPts val="488"/>
                </a:spcBef>
                <a:buAutoNum type="alphaLcPeriod"/>
                <a:tabLst>
                  <a:tab pos="132080" algn="l"/>
                </a:tabLst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D2F9D57-A720-44FD-ACD9-B550B166A9F6}"/>
              </a:ext>
            </a:extLst>
          </p:cNvPr>
          <p:cNvSpPr/>
          <p:nvPr/>
        </p:nvSpPr>
        <p:spPr>
          <a:xfrm>
            <a:off x="2007834" y="181005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B21D1FF-A1F0-46E5-B788-106896710BD1}"/>
              </a:ext>
            </a:extLst>
          </p:cNvPr>
          <p:cNvSpPr/>
          <p:nvPr/>
        </p:nvSpPr>
        <p:spPr>
          <a:xfrm>
            <a:off x="1317508" y="2504853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B6867-C6C4-4272-903C-F45E35D7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01875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83C6F55-D9A7-4B53-A9D3-81F6AD8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2" name="object 14">
            <a:extLst>
              <a:ext uri="{FF2B5EF4-FFF2-40B4-BE49-F238E27FC236}">
                <a16:creationId xmlns:a16="http://schemas.microsoft.com/office/drawing/2014/main" id="{8D814BBE-C394-45A3-9FDB-9086C7257757}"/>
              </a:ext>
            </a:extLst>
          </p:cNvPr>
          <p:cNvSpPr txBox="1"/>
          <p:nvPr/>
        </p:nvSpPr>
        <p:spPr>
          <a:xfrm>
            <a:off x="23040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78B2091-006E-408E-B5BB-E5CC7AE73E6B}"/>
              </a:ext>
            </a:extLst>
          </p:cNvPr>
          <p:cNvSpPr txBox="1"/>
          <p:nvPr/>
        </p:nvSpPr>
        <p:spPr>
          <a:xfrm>
            <a:off x="23040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기준정보관리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EE3B9541-9D4D-48B0-99EA-2598F4829F95}"/>
              </a:ext>
            </a:extLst>
          </p:cNvPr>
          <p:cNvSpPr txBox="1"/>
          <p:nvPr/>
        </p:nvSpPr>
        <p:spPr>
          <a:xfrm>
            <a:off x="2304015" y="3601216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E5A4E7A6-B017-42FD-B963-E2A8DE5442FD}"/>
              </a:ext>
            </a:extLst>
          </p:cNvPr>
          <p:cNvSpPr txBox="1"/>
          <p:nvPr/>
        </p:nvSpPr>
        <p:spPr>
          <a:xfrm>
            <a:off x="2304015" y="4166621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실적관리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22E86203-82ED-4E09-8BC3-D3786A7BE5E5}"/>
              </a:ext>
            </a:extLst>
          </p:cNvPr>
          <p:cNvSpPr txBox="1"/>
          <p:nvPr/>
        </p:nvSpPr>
        <p:spPr>
          <a:xfrm>
            <a:off x="58092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649E2C7-A62F-4EC8-97BD-16E73DDFE488}"/>
              </a:ext>
            </a:extLst>
          </p:cNvPr>
          <p:cNvSpPr txBox="1"/>
          <p:nvPr/>
        </p:nvSpPr>
        <p:spPr>
          <a:xfrm>
            <a:off x="5809215" y="247040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일지관리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709C3A63-E24F-4F44-979A-687718943837}"/>
              </a:ext>
            </a:extLst>
          </p:cNvPr>
          <p:cNvSpPr txBox="1"/>
          <p:nvPr/>
        </p:nvSpPr>
        <p:spPr>
          <a:xfrm>
            <a:off x="5809215" y="303581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4530B7D2-2FFD-4887-9C82-396856817E8C}"/>
              </a:ext>
            </a:extLst>
          </p:cNvPr>
          <p:cNvSpPr txBox="1"/>
          <p:nvPr/>
        </p:nvSpPr>
        <p:spPr>
          <a:xfrm>
            <a:off x="5809215" y="360121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금형관리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7759E8B5-A2DA-4CE4-94CE-50675FEEC114}"/>
              </a:ext>
            </a:extLst>
          </p:cNvPr>
          <p:cNvSpPr txBox="1"/>
          <p:nvPr/>
        </p:nvSpPr>
        <p:spPr>
          <a:xfrm>
            <a:off x="5809215" y="4166620"/>
            <a:ext cx="3027286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2000" b="1" spc="37" dirty="0">
                <a:solidFill>
                  <a:srgbClr val="2C4A9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 </a:t>
            </a:r>
            <a:r>
              <a:rPr lang="ko-KR" altLang="en-US" sz="2000" b="1" spc="-8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현장운영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668076B2-3DF5-4A8A-AC3D-F3D5078E2F74}"/>
              </a:ext>
            </a:extLst>
          </p:cNvPr>
          <p:cNvSpPr txBox="1"/>
          <p:nvPr/>
        </p:nvSpPr>
        <p:spPr>
          <a:xfrm>
            <a:off x="5809215" y="4732025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en-US" altLang="ko-KR" sz="1100" b="1" spc="37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-8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3" name="object 14">
            <a:extLst>
              <a:ext uri="{FF2B5EF4-FFF2-40B4-BE49-F238E27FC236}">
                <a16:creationId xmlns:a16="http://schemas.microsoft.com/office/drawing/2014/main" id="{C5BAA339-DE40-45AE-9676-51A18E03EAC6}"/>
              </a:ext>
            </a:extLst>
          </p:cNvPr>
          <p:cNvSpPr txBox="1"/>
          <p:nvPr/>
        </p:nvSpPr>
        <p:spPr>
          <a:xfrm>
            <a:off x="2304015" y="1905000"/>
            <a:ext cx="3027286" cy="25664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메인화면</a:t>
            </a:r>
            <a:endParaRPr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A5C53-561C-4BD0-B30E-00BB1FAE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1368027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64874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화면에서 생성한 성형 작업지시로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성형을 한 후 건조 공정으로 제품을 전달하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는 성형 프로세스입니다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77091-9E42-44CF-A15A-EE366607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89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999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01</a:t>
              </a:r>
              <a:r>
                <a:rPr lang="ko-KR" altLang="en-US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메인 화면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6744950" y="880052"/>
              <a:ext cx="5447049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2" y="1013872"/>
            <a:ext cx="5336068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5341890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변경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5826D2-D8F0-4F92-A0A0-ECF60C4C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84665"/>
              </p:ext>
            </p:extLst>
          </p:nvPr>
        </p:nvGraphicFramePr>
        <p:xfrm>
          <a:off x="5466051" y="577865"/>
          <a:ext cx="4425726" cy="5888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49">
                  <a:extLst>
                    <a:ext uri="{9D8B030D-6E8A-4147-A177-3AD203B41FA5}">
                      <a16:colId xmlns:a16="http://schemas.microsoft.com/office/drawing/2014/main" val="258487136"/>
                    </a:ext>
                  </a:extLst>
                </a:gridCol>
                <a:gridCol w="1904738">
                  <a:extLst>
                    <a:ext uri="{9D8B030D-6E8A-4147-A177-3AD203B41FA5}">
                      <a16:colId xmlns:a16="http://schemas.microsoft.com/office/drawing/2014/main" val="2879822528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564198954"/>
                    </a:ext>
                  </a:extLst>
                </a:gridCol>
              </a:tblGrid>
              <a:tr h="47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02715"/>
                  </a:ext>
                </a:extLst>
              </a:tr>
              <a:tr h="4786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비밀번호를 입력란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81356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새로운 비밀번호 확인란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수정가능</a:t>
                      </a:r>
                    </a:p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6272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49490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62777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26246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2957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48150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21692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62758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9532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680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B5EFA090-046B-4237-BA60-F472BEB671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310" y="1680685"/>
            <a:ext cx="5341890" cy="43689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A367B0-8EF6-4ED3-BB48-D8D1DDEAAADC}"/>
              </a:ext>
            </a:extLst>
          </p:cNvPr>
          <p:cNvSpPr txBox="1"/>
          <p:nvPr/>
        </p:nvSpPr>
        <p:spPr>
          <a:xfrm>
            <a:off x="8781000" y="228902"/>
            <a:ext cx="119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박상인</a:t>
            </a:r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id="{6E027C21-E9E4-4494-85C0-9E4967C29CB0}"/>
              </a:ext>
            </a:extLst>
          </p:cNvPr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latin typeface="Noto Sans CJK JP Bold"/>
                <a:cs typeface="Noto Sans CJK JP Bold"/>
              </a:rPr>
              <a:t>#</a:t>
            </a: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환경설정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820461-2B5A-4226-B6AD-56EA1845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47953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5AC396-3C81-4C54-826C-4CE2A0F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4738501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선택한 작업지시를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현장마감한다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 로딩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 대차를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로딩하는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작업자를 할당하는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금형을 장착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공정조건을 등록하는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 등록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품질을 측정하는 화면으로 이동한다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기계를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종료하는 버튼입니다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F058A5-EE12-44B9-8BE7-DE3CD89F327A}"/>
              </a:ext>
            </a:extLst>
          </p:cNvPr>
          <p:cNvSpPr/>
          <p:nvPr/>
        </p:nvSpPr>
        <p:spPr>
          <a:xfrm>
            <a:off x="176997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29CBAF-CD3A-4B73-A4C1-5947672A8C2E}"/>
              </a:ext>
            </a:extLst>
          </p:cNvPr>
          <p:cNvSpPr/>
          <p:nvPr/>
        </p:nvSpPr>
        <p:spPr>
          <a:xfrm>
            <a:off x="259240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BEEB9D-4061-4DB4-88AC-EE3E33C5E4F9}"/>
              </a:ext>
            </a:extLst>
          </p:cNvPr>
          <p:cNvSpPr/>
          <p:nvPr/>
        </p:nvSpPr>
        <p:spPr>
          <a:xfrm>
            <a:off x="3352800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78F4E98-119B-4F99-9E9C-D72EBBE1BC48}"/>
              </a:ext>
            </a:extLst>
          </p:cNvPr>
          <p:cNvSpPr/>
          <p:nvPr/>
        </p:nvSpPr>
        <p:spPr>
          <a:xfrm>
            <a:off x="4175226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0DE8DB4-C0BE-4ADE-A50D-321FF6BED51A}"/>
              </a:ext>
            </a:extLst>
          </p:cNvPr>
          <p:cNvSpPr/>
          <p:nvPr/>
        </p:nvSpPr>
        <p:spPr>
          <a:xfrm>
            <a:off x="4961637" y="4648200"/>
            <a:ext cx="227532" cy="253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D3B716F-3463-440B-91B1-806AAFFF61BC}"/>
              </a:ext>
            </a:extLst>
          </p:cNvPr>
          <p:cNvSpPr/>
          <p:nvPr/>
        </p:nvSpPr>
        <p:spPr>
          <a:xfrm>
            <a:off x="5744632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9534DBB-9B2F-4C0F-BAD7-6EBCAF896BBE}"/>
              </a:ext>
            </a:extLst>
          </p:cNvPr>
          <p:cNvSpPr/>
          <p:nvPr/>
        </p:nvSpPr>
        <p:spPr>
          <a:xfrm>
            <a:off x="904046" y="1999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C7AA0-A242-4642-AF5D-C2033E45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90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057028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45952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관리자 폼에서 등록한 공정조건에 대하여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값을 등록한 후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작업자를 할당하고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,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 금형을 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장착합니다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E6A0D-E334-4D1C-8673-75625A66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91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24325713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lang="en-US" altLang="ko-KR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1514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항목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우측의 표에 현재 작업장의 공정조건의 측정값이 표시된다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측정값을 입력하고 클릭할 시 현재 작업장의 공정조건에 측정값을 입력할 수 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표에서 값을 선택하고 해당 버튼을 누를 시 선택된 측정값이 삭제된다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B15E6F72-8C48-4CE8-99C1-BAD393AF4073}"/>
              </a:ext>
            </a:extLst>
          </p:cNvPr>
          <p:cNvSpPr/>
          <p:nvPr/>
        </p:nvSpPr>
        <p:spPr>
          <a:xfrm>
            <a:off x="5710502" y="50863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6F8557E-CEFE-48F4-853E-160338DE0D43}"/>
              </a:ext>
            </a:extLst>
          </p:cNvPr>
          <p:cNvSpPr/>
          <p:nvPr/>
        </p:nvSpPr>
        <p:spPr>
          <a:xfrm>
            <a:off x="921447" y="1985242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7" name="그림 46" descr="스크린샷이(가) 표시된 사진&#10;&#10;자동 생성된 설명">
            <a:extLst>
              <a:ext uri="{FF2B5EF4-FFF2-40B4-BE49-F238E27FC236}">
                <a16:creationId xmlns:a16="http://schemas.microsoft.com/office/drawing/2014/main" id="{CC5A0292-F38D-43B3-972D-E5EAC2DA3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3594D9-8867-437D-A097-D304F3844D89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9" name="object 30">
              <a:extLst>
                <a:ext uri="{FF2B5EF4-FFF2-40B4-BE49-F238E27FC236}">
                  <a16:creationId xmlns:a16="http://schemas.microsoft.com/office/drawing/2014/main" id="{91A646C8-D3BF-4520-9F5F-A0F3F4F9103E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5E2DBC8-6099-41B3-A078-3B33E3DC7D7B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1" name="object 19">
              <a:extLst>
                <a:ext uri="{FF2B5EF4-FFF2-40B4-BE49-F238E27FC236}">
                  <a16:creationId xmlns:a16="http://schemas.microsoft.com/office/drawing/2014/main" id="{0EA0A1AF-FDD8-4DB1-AD46-19253498E4C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DD2CEF49-6D3C-4F21-9FDB-1CAB267A923C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918248-3695-4F7F-A6E4-8F6B517596F0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object 45">
              <a:extLst>
                <a:ext uri="{FF2B5EF4-FFF2-40B4-BE49-F238E27FC236}">
                  <a16:creationId xmlns:a16="http://schemas.microsoft.com/office/drawing/2014/main" id="{A6E8E8C7-93E7-4F38-B87D-6B90F3F12402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공정조건의 값을 등록할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9F4EADBE-C01F-45F4-AF4E-BEA1CAC7AF88}"/>
              </a:ext>
            </a:extLst>
          </p:cNvPr>
          <p:cNvSpPr/>
          <p:nvPr/>
        </p:nvSpPr>
        <p:spPr>
          <a:xfrm>
            <a:off x="4412425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F0FE414-9CA6-4D9C-BA4D-38A5B28832A1}"/>
              </a:ext>
            </a:extLst>
          </p:cNvPr>
          <p:cNvSpPr/>
          <p:nvPr/>
        </p:nvSpPr>
        <p:spPr>
          <a:xfrm>
            <a:off x="6550120" y="4741637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C93DF-C590-4CD0-8BF3-5DD9ECA0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92</a:t>
            </a:fld>
            <a:endParaRPr lang="en-US" altLang="ko-KR" spc="12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364845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우측 표의 작업자를 선택 후 이 버튼을 클릭할 시 현재 작업장에 작업자가 할당된다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표의 작업자를 선택 후 버튼을 클릭할 시 현재 작업장에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전체 해제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작업장에 할당된 모든 작업자가 할당해제 된다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BA58774F-86A7-4F20-A08B-BC2B97E59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31CDAD-20DD-4114-B5A0-B431288B324C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D8C09C88-E20C-4978-8CCD-0064083B3CD8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47CB63A-B65F-41C3-96EA-C46C1687B2AE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A15401C8-B22E-4678-AED9-3049AC532155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8174FDC-657B-4C2A-9AEE-E7650CEEC94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388CA7-16D7-4E25-ADE1-90F216EF6775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AA7A8D9C-5CB5-4941-A088-4141FA5F46FF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작업자를 할당하는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E9012B9-1BB0-4350-A272-52B09EE75575}"/>
              </a:ext>
            </a:extLst>
          </p:cNvPr>
          <p:cNvSpPr/>
          <p:nvPr/>
        </p:nvSpPr>
        <p:spPr>
          <a:xfrm>
            <a:off x="2667000" y="3133959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8F5FA-7963-41A6-9EC5-CAA3AC75B8E3}"/>
              </a:ext>
            </a:extLst>
          </p:cNvPr>
          <p:cNvSpPr/>
          <p:nvPr/>
        </p:nvSpPr>
        <p:spPr>
          <a:xfrm>
            <a:off x="2667000" y="38361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2F3C8F-8AEB-4262-8609-CDF887F3EEC3}"/>
              </a:ext>
            </a:extLst>
          </p:cNvPr>
          <p:cNvSpPr/>
          <p:nvPr/>
        </p:nvSpPr>
        <p:spPr>
          <a:xfrm>
            <a:off x="2690394" y="455445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DC8A9-4C1F-4406-879F-7E6C704D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93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6322904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</a:t>
            </a:r>
            <a:r>
              <a:rPr lang="ko-KR" altLang="en-US"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600" spc="-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200" spc="-37" dirty="0" err="1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62567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장착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좌측 표에서 금형을 선택 후 장착을 클릭하면 금형을 장착할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우측 표에서 장착된 금형을 선택 후 </a:t>
            </a:r>
            <a:r>
              <a:rPr lang="ko-KR" altLang="en-US" sz="1000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탈착을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클릭하면 금형을 탈착할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5B79821F-5485-4B4B-8026-3552522A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3903" cy="37711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F0A39E-164D-43A9-8191-201DB07EFBB4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B95F205-3CF6-4155-8309-454BBB75F18C}"/>
                </a:ext>
              </a:extLst>
            </p:cNvPr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E9E1EA0-8D5A-4521-AB80-D3075B944FB5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32F6342B-3662-4D6C-8625-BDD185886F06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9F430C1D-7694-441A-AFE4-F0B21DC566B0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F8C87F-934C-4E0D-90DF-E754B5A3DF5E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7F88E856-6664-423D-8B06-1AF60C10B121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현재 작업장의 금형을 장착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탈착할 수 있는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519261D-0922-4D17-99E1-3F2F416C3EC8}"/>
              </a:ext>
            </a:extLst>
          </p:cNvPr>
          <p:cNvSpPr/>
          <p:nvPr/>
        </p:nvSpPr>
        <p:spPr>
          <a:xfrm>
            <a:off x="3733800" y="32004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D414CA5-3ED3-4C4F-9E34-7536F9C902B4}"/>
              </a:ext>
            </a:extLst>
          </p:cNvPr>
          <p:cNvSpPr/>
          <p:nvPr/>
        </p:nvSpPr>
        <p:spPr>
          <a:xfrm>
            <a:off x="3733800" y="4032975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1E6F5-6A91-4DC1-9606-D84D28E9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94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701791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901026-3562-47DF-A031-7C59953AAEEE}"/>
              </a:ext>
            </a:extLst>
          </p:cNvPr>
          <p:cNvCxnSpPr>
            <a:cxnSpLocks/>
          </p:cNvCxnSpPr>
          <p:nvPr/>
        </p:nvCxnSpPr>
        <p:spPr>
          <a:xfrm>
            <a:off x="6817056" y="3494418"/>
            <a:ext cx="0" cy="17633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A8E625-ABC3-4CC9-89C4-984EE5C00F26}"/>
              </a:ext>
            </a:extLst>
          </p:cNvPr>
          <p:cNvCxnSpPr>
            <a:cxnSpLocks/>
          </p:cNvCxnSpPr>
          <p:nvPr/>
        </p:nvCxnSpPr>
        <p:spPr>
          <a:xfrm>
            <a:off x="762000" y="3494418"/>
            <a:ext cx="6055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8069" y="1163828"/>
            <a:ext cx="257453" cy="142195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853" spc="8" dirty="0">
                <a:solidFill>
                  <a:srgbClr val="FFFFFF"/>
                </a:solidFill>
                <a:latin typeface="Noto Sans CJK JP Bold"/>
                <a:cs typeface="Noto Sans CJK JP Bold"/>
              </a:rPr>
              <a:t>A</a:t>
            </a:r>
            <a:r>
              <a:rPr sz="853" dirty="0">
                <a:solidFill>
                  <a:srgbClr val="FFFFFF"/>
                </a:solidFill>
                <a:latin typeface="Noto Sans CJK JP Bold"/>
                <a:cs typeface="Noto Sans CJK JP Bold"/>
              </a:rPr>
              <a:t>s</a:t>
            </a:r>
            <a:r>
              <a:rPr sz="853" spc="-8" dirty="0">
                <a:solidFill>
                  <a:srgbClr val="FFFFFF"/>
                </a:solidFill>
                <a:latin typeface="Noto Sans CJK JP Bold"/>
                <a:cs typeface="Noto Sans CJK JP Bold"/>
              </a:rPr>
              <a:t>-</a:t>
            </a:r>
            <a:r>
              <a:rPr sz="853" spc="-61" dirty="0">
                <a:solidFill>
                  <a:srgbClr val="FFFFFF"/>
                </a:solidFill>
                <a:latin typeface="Noto Sans CJK JP Bold"/>
                <a:cs typeface="Noto Sans CJK JP Bold"/>
              </a:rPr>
              <a:t>is</a:t>
            </a:r>
            <a:endParaRPr sz="853">
              <a:latin typeface="Noto Sans CJK JP Bold"/>
              <a:cs typeface="Noto Sans CJK JP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</a:t>
            </a:r>
            <a:r>
              <a:rPr lang="en-US" altLang="ko-KR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081089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작업을 시작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/ </a:t>
            </a:r>
            <a:r>
              <a:rPr lang="ko-KR" altLang="en-US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종료하는 부분입니다</a:t>
            </a:r>
            <a:r>
              <a:rPr lang="en-US" altLang="ko-KR" sz="813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JP Bold"/>
                <a:cs typeface="Noto Sans CJK JP Bold"/>
              </a:rPr>
              <a:t>.</a:t>
            </a: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288B-1E6B-45A5-97A7-BF2C02ED86EE}"/>
              </a:ext>
            </a:extLst>
          </p:cNvPr>
          <p:cNvSpPr/>
          <p:nvPr/>
        </p:nvSpPr>
        <p:spPr>
          <a:xfrm>
            <a:off x="320040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성형작업지시 생성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94F691-2E8E-40FF-8D43-C86B504CCD28}"/>
              </a:ext>
            </a:extLst>
          </p:cNvPr>
          <p:cNvSpPr/>
          <p:nvPr/>
        </p:nvSpPr>
        <p:spPr>
          <a:xfrm>
            <a:off x="4346584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A39F1-F395-4390-9DB7-5A397D69FFAF}"/>
              </a:ext>
            </a:extLst>
          </p:cNvPr>
          <p:cNvSpPr/>
          <p:nvPr/>
        </p:nvSpPr>
        <p:spPr>
          <a:xfrm>
            <a:off x="5353220" y="3200458"/>
            <a:ext cx="914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8F35B4-87E7-4CF5-B754-8261BE800BBC}"/>
              </a:ext>
            </a:extLst>
          </p:cNvPr>
          <p:cNvSpPr/>
          <p:nvPr/>
        </p:nvSpPr>
        <p:spPr>
          <a:xfrm>
            <a:off x="635985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측정값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AE61B1-E95D-4991-ACD4-3DAA1AE323E1}"/>
              </a:ext>
            </a:extLst>
          </p:cNvPr>
          <p:cNvSpPr/>
          <p:nvPr/>
        </p:nvSpPr>
        <p:spPr>
          <a:xfrm>
            <a:off x="1326676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공정조건 값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등록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0B7BD-06F0-47D4-9468-07C307539DD2}"/>
              </a:ext>
            </a:extLst>
          </p:cNvPr>
          <p:cNvSpPr/>
          <p:nvPr/>
        </p:nvSpPr>
        <p:spPr>
          <a:xfrm>
            <a:off x="6359856" y="3851646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건조대차 로딩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9F14B-BEA6-44EE-830B-7854A88CCE7D}"/>
              </a:ext>
            </a:extLst>
          </p:cNvPr>
          <p:cNvSpPr/>
          <p:nvPr/>
        </p:nvSpPr>
        <p:spPr>
          <a:xfrm>
            <a:off x="6366096" y="4502833"/>
            <a:ext cx="90192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현장 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87D2-063C-4379-B848-B54EF76F688D}"/>
              </a:ext>
            </a:extLst>
          </p:cNvPr>
          <p:cNvSpPr txBox="1"/>
          <p:nvPr/>
        </p:nvSpPr>
        <p:spPr>
          <a:xfrm>
            <a:off x="281940" y="2990802"/>
            <a:ext cx="1135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Manage</a:t>
            </a:r>
            <a:endParaRPr lang="ko-KR" altLang="en-US" sz="1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AABF39-EC64-4F63-8F48-74D8117C5119}"/>
              </a:ext>
            </a:extLst>
          </p:cNvPr>
          <p:cNvSpPr/>
          <p:nvPr/>
        </p:nvSpPr>
        <p:spPr>
          <a:xfrm>
            <a:off x="3339948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금형 장착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3E4A7-1BCE-467A-839A-D04184025AB7}"/>
              </a:ext>
            </a:extLst>
          </p:cNvPr>
          <p:cNvSpPr/>
          <p:nvPr/>
        </p:nvSpPr>
        <p:spPr>
          <a:xfrm>
            <a:off x="2333312" y="3200458"/>
            <a:ext cx="9144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작업자 할당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DDC421-BCC7-422C-8A6E-BFF18287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95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397085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875346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시작하면 아래처럼 생산 중 표시가 되고 생산시작 시간이 표시되고 작업을 시작할 수 있습니다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0EA2F60-B5F2-4872-9891-F8EA5B1244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0" b="25936"/>
          <a:stretch/>
        </p:blipFill>
        <p:spPr>
          <a:xfrm>
            <a:off x="224916" y="5695821"/>
            <a:ext cx="7250607" cy="31703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6D713-5E23-40EB-804B-2FF9139C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96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1485107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E2FB964-17B8-46A3-AFD2-C802C852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5802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기계를 시작하면 중앙에 생산수량을 입력하라는 화면이 뜹니다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생상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원하는 수량입력 후 생산버튼을 누르면 생산이 시작됩니다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A55D331E-4965-49EC-AC3F-73AA94E21C0F}"/>
              </a:ext>
            </a:extLst>
          </p:cNvPr>
          <p:cNvSpPr/>
          <p:nvPr/>
        </p:nvSpPr>
        <p:spPr>
          <a:xfrm>
            <a:off x="2459410" y="33147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2B2BB-00E3-482E-989A-3382C7DE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97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3558043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DECD20F-A177-4C70-A357-E7048E6D0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1714917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 시작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제품을 성형하는 화면이고 생산 도중에는 버튼의 색상이 변합니다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생산이 완료되면 실적수량이 올라갑니다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11554" y="199158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AD48FC-18DB-4006-B2D0-138E4F609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7" b="37474"/>
          <a:stretch/>
        </p:blipFill>
        <p:spPr>
          <a:xfrm>
            <a:off x="64593" y="4267200"/>
            <a:ext cx="7600925" cy="29234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1A6934E-90D8-476E-8075-022CFE3D0E0E}"/>
              </a:ext>
            </a:extLst>
          </p:cNvPr>
          <p:cNvSpPr/>
          <p:nvPr/>
        </p:nvSpPr>
        <p:spPr>
          <a:xfrm>
            <a:off x="64593" y="4066088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7BF9B-FFA8-49FD-9164-9B7238B6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98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405336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FDAF5BE-6207-4477-B975-225AAAA6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" y="1828800"/>
            <a:ext cx="7467879" cy="377313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04E59C-E34C-43BE-98A1-7818316C50F5}"/>
              </a:ext>
            </a:extLst>
          </p:cNvPr>
          <p:cNvGrpSpPr/>
          <p:nvPr/>
        </p:nvGrpSpPr>
        <p:grpSpPr>
          <a:xfrm>
            <a:off x="533400" y="259671"/>
            <a:ext cx="1951315" cy="318196"/>
            <a:chOff x="399288" y="295939"/>
            <a:chExt cx="2401619" cy="391626"/>
          </a:xfrm>
        </p:grpSpPr>
        <p:sp>
          <p:nvSpPr>
            <p:cNvPr id="14" name="object 14"/>
            <p:cNvSpPr txBox="1"/>
            <p:nvPr/>
          </p:nvSpPr>
          <p:spPr>
            <a:xfrm>
              <a:off x="680642" y="295939"/>
              <a:ext cx="2120265" cy="39162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>
                <a:spcBef>
                  <a:spcPts val="81"/>
                </a:spcBef>
              </a:pPr>
              <a:r>
                <a:rPr lang="en-US" altLang="ko-KR" sz="2000" b="1" spc="37" dirty="0">
                  <a:solidFill>
                    <a:srgbClr val="2C4A9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10</a:t>
              </a:r>
              <a:r>
                <a:rPr lang="en-US" altLang="ko-KR" sz="1400" b="1" spc="37" dirty="0">
                  <a:solidFill>
                    <a:srgbClr val="2C4A9E"/>
                  </a:solidFill>
                  <a:latin typeface="Microsoft New Tai Lue" panose="020B0502040204020203" pitchFamily="34" charset="0"/>
                  <a:ea typeface="Meiryo UI" panose="020B0400000000000000" pitchFamily="34" charset="-128"/>
                  <a:cs typeface="Microsoft New Tai Lue" panose="020B0502040204020203" pitchFamily="34" charset="0"/>
                </a:rPr>
                <a:t> </a:t>
              </a:r>
              <a:r>
                <a:rPr lang="ko-KR" altLang="en-US" sz="2000" b="1" spc="-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New Tai Lue" panose="020B0502040204020203" pitchFamily="34" charset="0"/>
                  <a:ea typeface="Microsoft GothicNeo" panose="020B0503020000020004" pitchFamily="34" charset="-127"/>
                  <a:cs typeface="Microsoft New Tai Lue" panose="020B0502040204020203" pitchFamily="34" charset="0"/>
                </a:rPr>
                <a:t>현장운영</a:t>
              </a:r>
              <a:endPara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New Tai Lue" panose="020B0502040204020203" pitchFamily="34" charset="0"/>
                <a:ea typeface="Meiryo UI" panose="020B0400000000000000" pitchFamily="34" charset="-128"/>
                <a:cs typeface="Microsoft New Tai Lue" panose="020B0502040204020203" pitchFamily="34" charset="0"/>
              </a:endParaRP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399288" y="460248"/>
              <a:ext cx="55244" cy="56515"/>
              <a:chOff x="399288" y="460248"/>
              <a:chExt cx="55244" cy="5651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D257"/>
              </a:solidFill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3860" y="464820"/>
                <a:ext cx="4572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47625">
                    <a:moveTo>
                      <a:pt x="0" y="0"/>
                    </a:moveTo>
                    <a:lnTo>
                      <a:pt x="45707" y="0"/>
                    </a:lnTo>
                    <a:lnTo>
                      <a:pt x="45719" y="47243"/>
                    </a:lnTo>
                    <a:lnTo>
                      <a:pt x="12" y="4724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F6D257"/>
                </a:solidFill>
              </a:ln>
            </p:spPr>
            <p:txBody>
              <a:bodyPr wrap="square" lIns="0" tIns="0" rIns="0" bIns="0" rtlCol="0"/>
              <a:lstStyle/>
              <a:p>
                <a:endParaRPr sz="1463"/>
              </a:p>
            </p:txBody>
          </p:sp>
        </p:grpSp>
      </p:grpSp>
      <p:grpSp>
        <p:nvGrpSpPr>
          <p:cNvPr id="18" name="object 18"/>
          <p:cNvGrpSpPr/>
          <p:nvPr/>
        </p:nvGrpSpPr>
        <p:grpSpPr>
          <a:xfrm>
            <a:off x="-14223" y="566061"/>
            <a:ext cx="9906000" cy="5844909"/>
            <a:chOff x="0" y="867918"/>
            <a:chExt cx="12192000" cy="6007358"/>
          </a:xfrm>
        </p:grpSpPr>
        <p:sp>
          <p:nvSpPr>
            <p:cNvPr id="19" name="object 19"/>
            <p:cNvSpPr/>
            <p:nvPr/>
          </p:nvSpPr>
          <p:spPr>
            <a:xfrm>
              <a:off x="9372490" y="880052"/>
              <a:ext cx="2819510" cy="5995224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867918"/>
              <a:ext cx="12192000" cy="3175"/>
            </a:xfrm>
            <a:custGeom>
              <a:avLst/>
              <a:gdLst/>
              <a:ahLst/>
              <a:cxnLst/>
              <a:rect l="l" t="t" r="r" b="b"/>
              <a:pathLst>
                <a:path w="12192000" h="3175">
                  <a:moveTo>
                    <a:pt x="0" y="0"/>
                  </a:moveTo>
                  <a:lnTo>
                    <a:pt x="12192000" y="0"/>
                  </a:lnTo>
                </a:path>
                <a:path w="12192000" h="3175">
                  <a:moveTo>
                    <a:pt x="0" y="3048"/>
                  </a:moveTo>
                  <a:lnTo>
                    <a:pt x="12192000" y="3048"/>
                  </a:lnTo>
                </a:path>
              </a:pathLst>
            </a:custGeom>
            <a:ln w="4572"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9160" y="1080826"/>
              <a:ext cx="2510330" cy="303874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038" y="703368"/>
            <a:ext cx="2153961" cy="257162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>
              <a:spcBef>
                <a:spcPts val="85"/>
              </a:spcBef>
            </a:pPr>
            <a:r>
              <a:rPr sz="1600" spc="16" dirty="0">
                <a:solidFill>
                  <a:srgbClr val="BEBEBE"/>
                </a:solidFill>
                <a:latin typeface="Noto Sans CJK JP Bold"/>
                <a:cs typeface="Noto Sans CJK JP Bold"/>
              </a:rPr>
              <a:t># </a:t>
            </a:r>
            <a:r>
              <a:rPr lang="ko-KR" altLang="en-US" sz="1600" spc="-5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성형 작업지시 현황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33" y="1013872"/>
            <a:ext cx="7411442" cy="232172"/>
            <a:chOff x="152145" y="1391158"/>
            <a:chExt cx="9121775" cy="285750"/>
          </a:xfrm>
        </p:grpSpPr>
        <p:sp>
          <p:nvSpPr>
            <p:cNvPr id="32" name="object 32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910894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9108948" y="272796"/>
                  </a:lnTo>
                  <a:lnTo>
                    <a:pt x="91089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463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495" y="1397508"/>
              <a:ext cx="9109075" cy="273050"/>
            </a:xfrm>
            <a:custGeom>
              <a:avLst/>
              <a:gdLst/>
              <a:ahLst/>
              <a:cxnLst/>
              <a:rect l="l" t="t" r="r" b="b"/>
              <a:pathLst>
                <a:path w="9109075" h="273050">
                  <a:moveTo>
                    <a:pt x="0" y="272796"/>
                  </a:moveTo>
                  <a:lnTo>
                    <a:pt x="9108948" y="272796"/>
                  </a:lnTo>
                  <a:lnTo>
                    <a:pt x="9108948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463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596" y="1030260"/>
            <a:ext cx="7410926" cy="194565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533479">
              <a:spcBef>
                <a:spcPts val="77"/>
              </a:spcBef>
            </a:pPr>
            <a:r>
              <a:rPr lang="ko-KR" altLang="en-US" sz="1200" spc="-37" dirty="0">
                <a:solidFill>
                  <a:srgbClr val="7E7E7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현황</a:t>
            </a:r>
            <a:endParaRPr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189" y="1160686"/>
            <a:ext cx="2059623" cy="2064564"/>
          </a:xfrm>
          <a:prstGeom prst="rect">
            <a:avLst/>
          </a:prstGeom>
        </p:spPr>
        <p:txBody>
          <a:bodyPr vert="horz" wrap="square" lIns="0" tIns="9803" rIns="0" bIns="0" rtlCol="0">
            <a:spAutoFit/>
          </a:bodyPr>
          <a:lstStyle/>
          <a:p>
            <a:pPr marL="238919" marR="82034" indent="-228600">
              <a:spcBef>
                <a:spcPts val="488"/>
              </a:spcBef>
              <a:buFont typeface="+mj-lt"/>
              <a:buAutoNum type="arabicParenR"/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이벤트처리</a:t>
            </a:r>
            <a:endParaRPr lang="en-US" altLang="ko-KR" sz="1200" spc="8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0319" marR="82034">
              <a:spcBef>
                <a:spcPts val="488"/>
              </a:spcBef>
              <a:tabLst>
                <a:tab pos="132080" algn="l"/>
              </a:tabLst>
            </a:pPr>
            <a:r>
              <a:rPr lang="ko-KR" altLang="en-US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버튼을 누르면 다음과 같은 이벤트가 가능하다</a:t>
            </a:r>
            <a:r>
              <a:rPr lang="en-US" altLang="ko-KR" sz="12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38919" marR="82034" indent="-228600">
              <a:spcBef>
                <a:spcPts val="488"/>
              </a:spcBef>
              <a:buFont typeface="+mj-ea"/>
              <a:buAutoNum type="circleNumDbPlain"/>
              <a:tabLst>
                <a:tab pos="132080" algn="l"/>
              </a:tabLst>
            </a:pP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작업종료 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작업지시를 종료하면 아래처럼 생산중지로 돌아가고 생산종료시간이 표시되고 작업을 종료합니다</a:t>
            </a:r>
            <a:r>
              <a:rPr lang="en-US" altLang="ko-KR" sz="1000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lang="en-US" altLang="ko-KR" sz="813" spc="8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  <a:p>
            <a:pPr marL="10319" marR="82034">
              <a:spcBef>
                <a:spcPts val="488"/>
              </a:spcBef>
              <a:buAutoNum type="alphaLcPeriod"/>
              <a:tabLst>
                <a:tab pos="132080" algn="l"/>
              </a:tabLst>
            </a:pPr>
            <a:endParaRPr sz="813" dirty="0">
              <a:solidFill>
                <a:schemeClr val="tx1">
                  <a:lumMod val="75000"/>
                  <a:lumOff val="25000"/>
                </a:schemeClr>
              </a:solidFill>
              <a:latin typeface="Noto Sans CJK JP Bold"/>
              <a:cs typeface="Noto Sans CJK JP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0BAEA7-F336-478F-9AFD-ACF5B3285108}"/>
              </a:ext>
            </a:extLst>
          </p:cNvPr>
          <p:cNvSpPr txBox="1"/>
          <p:nvPr/>
        </p:nvSpPr>
        <p:spPr>
          <a:xfrm>
            <a:off x="7877839" y="7619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Description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D279214-056C-43DB-BB29-6A5C5BD8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1" y="6466373"/>
            <a:ext cx="974311" cy="31908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0AC4980-DE35-4A94-B374-6E789CF0D1DC}"/>
              </a:ext>
            </a:extLst>
          </p:cNvPr>
          <p:cNvSpPr/>
          <p:nvPr/>
        </p:nvSpPr>
        <p:spPr>
          <a:xfrm>
            <a:off x="989248" y="4648200"/>
            <a:ext cx="258012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0735C-046D-484C-8BB9-0B44657D7B35}"/>
              </a:ext>
            </a:extLst>
          </p:cNvPr>
          <p:cNvGrpSpPr/>
          <p:nvPr/>
        </p:nvGrpSpPr>
        <p:grpSpPr>
          <a:xfrm>
            <a:off x="64593" y="1163828"/>
            <a:ext cx="7455366" cy="641282"/>
            <a:chOff x="64593" y="1163828"/>
            <a:chExt cx="7455366" cy="641282"/>
          </a:xfrm>
        </p:grpSpPr>
        <p:sp>
          <p:nvSpPr>
            <p:cNvPr id="30" name="object 30"/>
            <p:cNvSpPr txBox="1"/>
            <p:nvPr/>
          </p:nvSpPr>
          <p:spPr>
            <a:xfrm>
              <a:off x="7218069" y="1163828"/>
              <a:ext cx="257453" cy="142195"/>
            </a:xfrm>
            <a:prstGeom prst="rect">
              <a:avLst/>
            </a:prstGeom>
          </p:spPr>
          <p:txBody>
            <a:bodyPr vert="horz" wrap="square" lIns="0" tIns="10835" rIns="0" bIns="0" rtlCol="0">
              <a:spAutoFit/>
            </a:bodyPr>
            <a:lstStyle/>
            <a:p>
              <a:pPr marL="10319">
                <a:spcBef>
                  <a:spcPts val="85"/>
                </a:spcBef>
              </a:pPr>
              <a:r>
                <a:rPr sz="853" spc="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A</a:t>
              </a:r>
              <a:r>
                <a:rPr sz="853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s</a:t>
              </a:r>
              <a:r>
                <a:rPr sz="853" spc="-8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-</a:t>
              </a:r>
              <a:r>
                <a:rPr sz="853" spc="-61" dirty="0">
                  <a:solidFill>
                    <a:srgbClr val="FFFFFF"/>
                  </a:solidFill>
                  <a:latin typeface="Noto Sans CJK JP Bold"/>
                  <a:cs typeface="Noto Sans CJK JP Bold"/>
                </a:rPr>
                <a:t>is</a:t>
              </a:r>
              <a:endParaRPr sz="853">
                <a:latin typeface="Noto Sans CJK JP Bold"/>
                <a:cs typeface="Noto Sans CJK JP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8669D-2BB9-472E-9326-BD658C362ECC}"/>
                </a:ext>
              </a:extLst>
            </p:cNvPr>
            <p:cNvSpPr/>
            <p:nvPr/>
          </p:nvSpPr>
          <p:spPr>
            <a:xfrm>
              <a:off x="4114800" y="1434229"/>
              <a:ext cx="258012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D7B6734-E3D0-47E0-AAF4-814BD8931EFD}"/>
                </a:ext>
              </a:extLst>
            </p:cNvPr>
            <p:cNvSpPr/>
            <p:nvPr/>
          </p:nvSpPr>
          <p:spPr>
            <a:xfrm>
              <a:off x="64593" y="1296161"/>
              <a:ext cx="7455366" cy="504736"/>
            </a:xfrm>
            <a:custGeom>
              <a:avLst/>
              <a:gdLst/>
              <a:ahLst/>
              <a:cxnLst/>
              <a:rect l="l" t="t" r="r" b="b"/>
              <a:pathLst>
                <a:path w="2801620" h="5991225">
                  <a:moveTo>
                    <a:pt x="2801111" y="0"/>
                  </a:moveTo>
                  <a:lnTo>
                    <a:pt x="0" y="0"/>
                  </a:lnTo>
                  <a:lnTo>
                    <a:pt x="0" y="5990844"/>
                  </a:lnTo>
                  <a:lnTo>
                    <a:pt x="2801111" y="5990844"/>
                  </a:lnTo>
                  <a:lnTo>
                    <a:pt x="2801111" y="0"/>
                  </a:lnTo>
                  <a:close/>
                </a:path>
              </a:pathLst>
            </a:custGeom>
            <a:ln w="3175">
              <a:solidFill>
                <a:srgbClr val="4B77C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sz="1463" dirty="0">
                <a:highlight>
                  <a:srgbClr val="000000"/>
                </a:highlight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E847552E-F6CE-4ADA-80A1-EA1423A05A1E}"/>
                </a:ext>
              </a:extLst>
            </p:cNvPr>
            <p:cNvSpPr/>
            <p:nvPr/>
          </p:nvSpPr>
          <p:spPr>
            <a:xfrm>
              <a:off x="64595" y="1297285"/>
              <a:ext cx="1240175" cy="507825"/>
            </a:xfrm>
            <a:custGeom>
              <a:avLst/>
              <a:gdLst/>
              <a:ahLst/>
              <a:cxnLst/>
              <a:rect l="l" t="t" r="r" b="b"/>
              <a:pathLst>
                <a:path w="698500" h="260984">
                  <a:moveTo>
                    <a:pt x="697992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697992" y="260603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4B77C6"/>
            </a:solidFill>
            <a:ln>
              <a:solidFill>
                <a:srgbClr val="4B77C6"/>
              </a:solidFill>
            </a:ln>
          </p:spPr>
          <p:txBody>
            <a:bodyPr wrap="square" lIns="0" tIns="0" rIns="0" bIns="0" rtlCol="0"/>
            <a:lstStyle/>
            <a:p>
              <a:endParaRPr sz="146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EEC6A-9A27-496D-B986-354C48799594}"/>
                </a:ext>
              </a:extLst>
            </p:cNvPr>
            <p:cNvSpPr txBox="1"/>
            <p:nvPr/>
          </p:nvSpPr>
          <p:spPr>
            <a:xfrm>
              <a:off x="95187" y="1379744"/>
              <a:ext cx="1181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Purpose</a:t>
              </a:r>
              <a:endPara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5C2CEA1-CEFD-4479-AA61-43BF03C1CA2B}"/>
                </a:ext>
              </a:extLst>
            </p:cNvPr>
            <p:cNvSpPr txBox="1"/>
            <p:nvPr/>
          </p:nvSpPr>
          <p:spPr>
            <a:xfrm>
              <a:off x="1304771" y="1296472"/>
              <a:ext cx="6170751" cy="194565"/>
            </a:xfrm>
            <a:prstGeom prst="rect">
              <a:avLst/>
            </a:prstGeom>
          </p:spPr>
          <p:txBody>
            <a:bodyPr vert="horz" wrap="square" lIns="0" tIns="9803" rIns="0" bIns="0" rtlCol="0">
              <a:spAutoFit/>
            </a:bodyPr>
            <a:lstStyle/>
            <a:p>
              <a:pPr marL="10319" marR="82034">
                <a:spcBef>
                  <a:spcPts val="488"/>
                </a:spcBef>
                <a:tabLst>
                  <a:tab pos="132080" algn="l"/>
                </a:tabLst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성형 작업지시 현황을 보여주는 화면입니다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0D91F2-07D0-4371-BAF9-B6B789A06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1" b="27427"/>
          <a:stretch/>
        </p:blipFill>
        <p:spPr>
          <a:xfrm>
            <a:off x="224916" y="5767739"/>
            <a:ext cx="7250606" cy="278870"/>
          </a:xfrm>
          <a:prstGeom prst="rect">
            <a:avLst/>
          </a:prstGeom>
          <a:ln w="22225" cmpd="sng">
            <a:solidFill>
              <a:schemeClr val="tx1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54FF2-F096-49F1-9255-80EF94A9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0956">
              <a:spcBef>
                <a:spcPts val="33"/>
              </a:spcBef>
            </a:pPr>
            <a:fld id="{81D60167-4931-47E6-BA6A-407CBD079E47}" type="slidenum">
              <a:rPr lang="en-US" altLang="ko-KR" spc="12" smtClean="0"/>
              <a:pPr marL="30956">
                <a:spcBef>
                  <a:spcPts val="33"/>
                </a:spcBef>
              </a:pPr>
              <a:t>99</a:t>
            </a:fld>
            <a:endParaRPr lang="en-US" altLang="ko-KR" spc="12" dirty="0"/>
          </a:p>
        </p:txBody>
      </p:sp>
    </p:spTree>
    <p:extLst>
      <p:ext uri="{BB962C8B-B14F-4D97-AF65-F5344CB8AC3E}">
        <p14:creationId xmlns:p14="http://schemas.microsoft.com/office/powerpoint/2010/main" val="1581190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10825</Words>
  <Application>Microsoft Office PowerPoint</Application>
  <PresentationFormat>A4 용지(210x297mm)</PresentationFormat>
  <Paragraphs>3445</Paragraphs>
  <Slides>161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69" baseType="lpstr">
      <vt:lpstr>Microsoft GothicNeo</vt:lpstr>
      <vt:lpstr>Microsoft GothicNeo Light</vt:lpstr>
      <vt:lpstr>Noto Sans CJK JP Bold</vt:lpstr>
      <vt:lpstr>UnDinaru</vt:lpstr>
      <vt:lpstr>맑은 고딕</vt:lpstr>
      <vt:lpstr>Calibri</vt:lpstr>
      <vt:lpstr>Microsoft New Tai Lue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애리</dc:creator>
  <cp:lastModifiedBy>신소연</cp:lastModifiedBy>
  <cp:revision>51</cp:revision>
  <dcterms:created xsi:type="dcterms:W3CDTF">2020-02-20T07:21:29Z</dcterms:created>
  <dcterms:modified xsi:type="dcterms:W3CDTF">2020-02-24T02:42:43Z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2018-11-13T00:00:00Z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2020-02-20T00:00:00Z</vt:filetime>
  </property>
</Properties>
</file>